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60" r:id="rId5"/>
    <p:sldId id="261" r:id="rId6"/>
    <p:sldId id="262" r:id="rId7"/>
    <p:sldId id="265"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C0C1"/>
    <a:srgbClr val="C9C8C6"/>
    <a:srgbClr val="D4D3D1"/>
    <a:srgbClr val="C7C0B6"/>
    <a:srgbClr val="DCE0DF"/>
    <a:srgbClr val="B6B5B1"/>
    <a:srgbClr val="9D9B8F"/>
    <a:srgbClr val="1EA0D2"/>
    <a:srgbClr val="279FD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2767" autoAdjust="0"/>
  </p:normalViewPr>
  <p:slideViewPr>
    <p:cSldViewPr snapToGrid="0">
      <p:cViewPr varScale="1">
        <p:scale>
          <a:sx n="54" d="100"/>
          <a:sy n="54" d="100"/>
        </p:scale>
        <p:origin x="18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ACDE6-6576-4E66-AF29-0865EFF42B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7E0189-EDF0-42CC-AC73-8D70B337D992}">
      <dgm:prSet/>
      <dgm:spPr/>
      <dgm:t>
        <a:bodyPr/>
        <a:lstStyle/>
        <a:p>
          <a:pPr>
            <a:defRPr b="1"/>
          </a:pPr>
          <a:r>
            <a:rPr lang="en-US" b="1" dirty="0"/>
            <a:t>Geographic Segmentation : </a:t>
          </a:r>
        </a:p>
        <a:p>
          <a:pPr>
            <a:defRPr b="1"/>
          </a:pPr>
          <a:r>
            <a:rPr lang="en-US" b="0" dirty="0"/>
            <a:t>Based on the crime rates in different states in India, population density</a:t>
          </a:r>
        </a:p>
      </dgm:t>
    </dgm:pt>
    <dgm:pt modelId="{DF4A3BBA-A4EC-4FA3-B1DA-625846A3D8BD}" type="parTrans" cxnId="{89996F32-7B3E-4CED-BFEA-C8EDD09F35B5}">
      <dgm:prSet/>
      <dgm:spPr/>
      <dgm:t>
        <a:bodyPr/>
        <a:lstStyle/>
        <a:p>
          <a:endParaRPr lang="en-US" sz="2400"/>
        </a:p>
      </dgm:t>
    </dgm:pt>
    <dgm:pt modelId="{495BA509-07E9-4122-A606-2F364B39C258}" type="sibTrans" cxnId="{89996F32-7B3E-4CED-BFEA-C8EDD09F35B5}">
      <dgm:prSet/>
      <dgm:spPr/>
      <dgm:t>
        <a:bodyPr/>
        <a:lstStyle/>
        <a:p>
          <a:endParaRPr lang="en-US"/>
        </a:p>
      </dgm:t>
    </dgm:pt>
    <dgm:pt modelId="{C3E23DD6-DCE9-4FE2-B854-3D5F434998E7}">
      <dgm:prSet/>
      <dgm:spPr/>
      <dgm:t>
        <a:bodyPr/>
        <a:lstStyle/>
        <a:p>
          <a:pPr>
            <a:defRPr b="1"/>
          </a:pPr>
          <a:r>
            <a:rPr lang="en-US" b="1" dirty="0"/>
            <a:t>Demographic Segmentation </a:t>
          </a:r>
          <a:r>
            <a:rPr lang="en-US" dirty="0"/>
            <a:t>: </a:t>
          </a:r>
        </a:p>
        <a:p>
          <a:pPr>
            <a:defRPr b="1"/>
          </a:pPr>
          <a:r>
            <a:rPr lang="en-US" b="0" dirty="0"/>
            <a:t>Based on the income of the families, type of residence</a:t>
          </a:r>
        </a:p>
      </dgm:t>
    </dgm:pt>
    <dgm:pt modelId="{62EA791A-431D-4009-A212-7D5536416F95}" type="parTrans" cxnId="{E5A7CCEE-009F-451A-8DFF-0C5959A597BC}">
      <dgm:prSet/>
      <dgm:spPr/>
      <dgm:t>
        <a:bodyPr/>
        <a:lstStyle/>
        <a:p>
          <a:endParaRPr lang="en-US" sz="2400"/>
        </a:p>
      </dgm:t>
    </dgm:pt>
    <dgm:pt modelId="{905787A0-642E-4019-8C98-3F5387B483B5}" type="sibTrans" cxnId="{E5A7CCEE-009F-451A-8DFF-0C5959A597BC}">
      <dgm:prSet/>
      <dgm:spPr/>
      <dgm:t>
        <a:bodyPr/>
        <a:lstStyle/>
        <a:p>
          <a:endParaRPr lang="en-US"/>
        </a:p>
      </dgm:t>
    </dgm:pt>
    <dgm:pt modelId="{5B087FB9-9CE5-429D-9137-0C7CDBB3BAAC}">
      <dgm:prSet/>
      <dgm:spPr/>
      <dgm:t>
        <a:bodyPr/>
        <a:lstStyle/>
        <a:p>
          <a:pPr>
            <a:defRPr b="1"/>
          </a:pPr>
          <a:r>
            <a:rPr lang="en-US" b="1"/>
            <a:t>Psychographic Segmentation </a:t>
          </a:r>
          <a:r>
            <a:rPr lang="en-US"/>
            <a:t>:</a:t>
          </a:r>
        </a:p>
        <a:p>
          <a:pPr>
            <a:defRPr b="1"/>
          </a:pPr>
          <a:r>
            <a:rPr lang="en-US" b="0"/>
            <a:t>By conducting interviews</a:t>
          </a:r>
        </a:p>
        <a:p>
          <a:pPr>
            <a:defRPr b="1"/>
          </a:pPr>
          <a:r>
            <a:rPr lang="en-US" b="0"/>
            <a:t>Based on surveys conducted about crime rate. </a:t>
          </a:r>
        </a:p>
        <a:p>
          <a:pPr>
            <a:defRPr b="1"/>
          </a:pPr>
          <a:r>
            <a:rPr lang="en-US" b="0"/>
            <a:t>Based on customer data</a:t>
          </a:r>
        </a:p>
      </dgm:t>
    </dgm:pt>
    <dgm:pt modelId="{15F58BE7-3214-4A50-BC63-CD2E0E79BAC7}" type="parTrans" cxnId="{367E66C8-97E8-4AB1-9096-9F48D0A78564}">
      <dgm:prSet/>
      <dgm:spPr/>
      <dgm:t>
        <a:bodyPr/>
        <a:lstStyle/>
        <a:p>
          <a:endParaRPr lang="en-US" sz="2400"/>
        </a:p>
      </dgm:t>
    </dgm:pt>
    <dgm:pt modelId="{D2AB50C9-EF14-4EBC-BCC7-DBBA6E389BBB}" type="sibTrans" cxnId="{367E66C8-97E8-4AB1-9096-9F48D0A78564}">
      <dgm:prSet/>
      <dgm:spPr/>
      <dgm:t>
        <a:bodyPr/>
        <a:lstStyle/>
        <a:p>
          <a:endParaRPr lang="en-US"/>
        </a:p>
      </dgm:t>
    </dgm:pt>
    <dgm:pt modelId="{F03E1AA6-BEA8-4A3A-8281-54BF554E8181}">
      <dgm:prSet/>
      <dgm:spPr/>
      <dgm:t>
        <a:bodyPr/>
        <a:lstStyle/>
        <a:p>
          <a:pPr>
            <a:defRPr b="1"/>
          </a:pPr>
          <a:r>
            <a:rPr lang="en-US" b="1"/>
            <a:t>Behavioral Segmentation </a:t>
          </a:r>
          <a:r>
            <a:rPr lang="en-US"/>
            <a:t>:</a:t>
          </a:r>
        </a:p>
        <a:p>
          <a:pPr>
            <a:defRPr b="1"/>
          </a:pPr>
          <a:r>
            <a:rPr lang="en-US" b="0"/>
            <a:t>Based on benefits sought by customers, usage level.</a:t>
          </a:r>
        </a:p>
      </dgm:t>
    </dgm:pt>
    <dgm:pt modelId="{158877B1-BC94-4492-B025-68FC35EC11C9}" type="parTrans" cxnId="{CCD2A1CF-7A0C-4954-B207-43A2834F7AE2}">
      <dgm:prSet/>
      <dgm:spPr/>
      <dgm:t>
        <a:bodyPr/>
        <a:lstStyle/>
        <a:p>
          <a:endParaRPr lang="en-US" sz="2400"/>
        </a:p>
      </dgm:t>
    </dgm:pt>
    <dgm:pt modelId="{D23C90E0-2703-422B-9147-D8562BBAF3CD}" type="sibTrans" cxnId="{CCD2A1CF-7A0C-4954-B207-43A2834F7AE2}">
      <dgm:prSet/>
      <dgm:spPr/>
      <dgm:t>
        <a:bodyPr/>
        <a:lstStyle/>
        <a:p>
          <a:endParaRPr lang="en-US"/>
        </a:p>
      </dgm:t>
    </dgm:pt>
    <dgm:pt modelId="{ADAA9C07-478F-437A-9126-85D612306F6E}">
      <dgm:prSet/>
      <dgm:spPr/>
      <dgm:t>
        <a:bodyPr/>
        <a:lstStyle/>
        <a:p>
          <a:endParaRPr lang="en-US"/>
        </a:p>
      </dgm:t>
    </dgm:pt>
    <dgm:pt modelId="{A83F62F4-7CC1-4245-85FE-E728DA7DEEF3}" type="sibTrans" cxnId="{B2EDD939-A09E-4F45-A67E-DA1966DCADE9}">
      <dgm:prSet/>
      <dgm:spPr/>
      <dgm:t>
        <a:bodyPr/>
        <a:lstStyle/>
        <a:p>
          <a:endParaRPr lang="en-US"/>
        </a:p>
      </dgm:t>
    </dgm:pt>
    <dgm:pt modelId="{25F625E3-5D92-4537-B21B-D7B521D2B8D7}" type="parTrans" cxnId="{B2EDD939-A09E-4F45-A67E-DA1966DCADE9}">
      <dgm:prSet/>
      <dgm:spPr/>
      <dgm:t>
        <a:bodyPr/>
        <a:lstStyle/>
        <a:p>
          <a:endParaRPr lang="en-US" sz="2400"/>
        </a:p>
      </dgm:t>
    </dgm:pt>
    <dgm:pt modelId="{D117A4EE-04F3-4990-B7E3-30079449C019}" type="pres">
      <dgm:prSet presAssocID="{395ACDE6-6576-4E66-AF29-0865EFF42BAA}" presName="root" presStyleCnt="0">
        <dgm:presLayoutVars>
          <dgm:dir/>
          <dgm:resizeHandles val="exact"/>
        </dgm:presLayoutVars>
      </dgm:prSet>
      <dgm:spPr/>
    </dgm:pt>
    <dgm:pt modelId="{9523BD52-16A1-4661-84D9-0FB0D3A7D23B}" type="pres">
      <dgm:prSet presAssocID="{9F7E0189-EDF0-42CC-AC73-8D70B337D992}" presName="compNode" presStyleCnt="0"/>
      <dgm:spPr/>
    </dgm:pt>
    <dgm:pt modelId="{B89EE866-0810-47C6-A35A-526122AF3007}" type="pres">
      <dgm:prSet presAssocID="{9F7E0189-EDF0-42CC-AC73-8D70B337D9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A0E655CC-1024-4FB7-9E3A-27975CA0FEAC}" type="pres">
      <dgm:prSet presAssocID="{9F7E0189-EDF0-42CC-AC73-8D70B337D992}" presName="iconSpace" presStyleCnt="0"/>
      <dgm:spPr/>
    </dgm:pt>
    <dgm:pt modelId="{B29D44A3-4A12-4CF6-BA26-848A1B3CDEFC}" type="pres">
      <dgm:prSet presAssocID="{9F7E0189-EDF0-42CC-AC73-8D70B337D992}" presName="parTx" presStyleLbl="revTx" presStyleIdx="0" presStyleCnt="8" custScaleX="136504" custScaleY="85497">
        <dgm:presLayoutVars>
          <dgm:chMax val="0"/>
          <dgm:chPref val="0"/>
        </dgm:presLayoutVars>
      </dgm:prSet>
      <dgm:spPr/>
    </dgm:pt>
    <dgm:pt modelId="{AE6268A7-1F27-4D3F-8EBD-1A7C8A9D004F}" type="pres">
      <dgm:prSet presAssocID="{9F7E0189-EDF0-42CC-AC73-8D70B337D992}" presName="txSpace" presStyleCnt="0"/>
      <dgm:spPr/>
    </dgm:pt>
    <dgm:pt modelId="{45CB409F-E145-4520-BE9B-AF04B71C64B6}" type="pres">
      <dgm:prSet presAssocID="{9F7E0189-EDF0-42CC-AC73-8D70B337D992}" presName="desTx" presStyleLbl="revTx" presStyleIdx="1" presStyleCnt="8">
        <dgm:presLayoutVars/>
      </dgm:prSet>
      <dgm:spPr/>
    </dgm:pt>
    <dgm:pt modelId="{05E593D5-B582-4664-B689-045DE0C4A28E}" type="pres">
      <dgm:prSet presAssocID="{495BA509-07E9-4122-A606-2F364B39C258}" presName="sibTrans" presStyleCnt="0"/>
      <dgm:spPr/>
    </dgm:pt>
    <dgm:pt modelId="{2683BEB4-B49A-4CC3-A16C-0435B7F9A933}" type="pres">
      <dgm:prSet presAssocID="{C3E23DD6-DCE9-4FE2-B854-3D5F434998E7}" presName="compNode" presStyleCnt="0"/>
      <dgm:spPr/>
    </dgm:pt>
    <dgm:pt modelId="{43E296DB-F1D3-4F05-832F-F9BE61E5DFE2}" type="pres">
      <dgm:prSet presAssocID="{C3E23DD6-DCE9-4FE2-B854-3D5F434998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F6689E89-0CCF-499E-AE33-3F744951D52F}" type="pres">
      <dgm:prSet presAssocID="{C3E23DD6-DCE9-4FE2-B854-3D5F434998E7}" presName="iconSpace" presStyleCnt="0"/>
      <dgm:spPr/>
    </dgm:pt>
    <dgm:pt modelId="{EC9B66C8-39D1-4A85-B892-3EC961F29841}" type="pres">
      <dgm:prSet presAssocID="{C3E23DD6-DCE9-4FE2-B854-3D5F434998E7}" presName="parTx" presStyleLbl="revTx" presStyleIdx="2" presStyleCnt="8">
        <dgm:presLayoutVars>
          <dgm:chMax val="0"/>
          <dgm:chPref val="0"/>
        </dgm:presLayoutVars>
      </dgm:prSet>
      <dgm:spPr/>
    </dgm:pt>
    <dgm:pt modelId="{BF40C2D2-A54F-45E9-AAF4-743488773C39}" type="pres">
      <dgm:prSet presAssocID="{C3E23DD6-DCE9-4FE2-B854-3D5F434998E7}" presName="txSpace" presStyleCnt="0"/>
      <dgm:spPr/>
    </dgm:pt>
    <dgm:pt modelId="{2FED5B5F-4DB8-4A8E-A289-88901537D69C}" type="pres">
      <dgm:prSet presAssocID="{C3E23DD6-DCE9-4FE2-B854-3D5F434998E7}" presName="desTx" presStyleLbl="revTx" presStyleIdx="3" presStyleCnt="8">
        <dgm:presLayoutVars/>
      </dgm:prSet>
      <dgm:spPr/>
    </dgm:pt>
    <dgm:pt modelId="{DBF365F3-5340-4EFF-ACA6-B3BEDFDBBBC7}" type="pres">
      <dgm:prSet presAssocID="{905787A0-642E-4019-8C98-3F5387B483B5}" presName="sibTrans" presStyleCnt="0"/>
      <dgm:spPr/>
    </dgm:pt>
    <dgm:pt modelId="{4877005E-00D7-477D-A627-1F23FBBEB388}" type="pres">
      <dgm:prSet presAssocID="{5B087FB9-9CE5-429D-9137-0C7CDBB3BAAC}" presName="compNode" presStyleCnt="0"/>
      <dgm:spPr/>
    </dgm:pt>
    <dgm:pt modelId="{B2E87C94-B0FB-4FB6-A1FC-19572DB8C369}" type="pres">
      <dgm:prSet presAssocID="{5B087FB9-9CE5-429D-9137-0C7CDBB3BA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2327E00-58D8-419B-8E0C-5AA35DC52E88}" type="pres">
      <dgm:prSet presAssocID="{5B087FB9-9CE5-429D-9137-0C7CDBB3BAAC}" presName="iconSpace" presStyleCnt="0"/>
      <dgm:spPr/>
    </dgm:pt>
    <dgm:pt modelId="{D4011459-58D2-4D92-97E8-B52C7337F410}" type="pres">
      <dgm:prSet presAssocID="{5B087FB9-9CE5-429D-9137-0C7CDBB3BAAC}" presName="parTx" presStyleLbl="revTx" presStyleIdx="4" presStyleCnt="8">
        <dgm:presLayoutVars>
          <dgm:chMax val="0"/>
          <dgm:chPref val="0"/>
        </dgm:presLayoutVars>
      </dgm:prSet>
      <dgm:spPr/>
    </dgm:pt>
    <dgm:pt modelId="{0FC55B04-91CC-40FE-87B3-902F1A5C9BDA}" type="pres">
      <dgm:prSet presAssocID="{5B087FB9-9CE5-429D-9137-0C7CDBB3BAAC}" presName="txSpace" presStyleCnt="0"/>
      <dgm:spPr/>
    </dgm:pt>
    <dgm:pt modelId="{CD3FF5E2-CD99-40FE-8140-CBCE088066C7}" type="pres">
      <dgm:prSet presAssocID="{5B087FB9-9CE5-429D-9137-0C7CDBB3BAAC}" presName="desTx" presStyleLbl="revTx" presStyleIdx="5" presStyleCnt="8" custAng="0" custLinFactNeighborX="7996" custLinFactNeighborY="-81440">
        <dgm:presLayoutVars/>
      </dgm:prSet>
      <dgm:spPr/>
    </dgm:pt>
    <dgm:pt modelId="{99ACD3AD-43C8-4C3D-80D6-C8B431B490AD}" type="pres">
      <dgm:prSet presAssocID="{D2AB50C9-EF14-4EBC-BCC7-DBBA6E389BBB}" presName="sibTrans" presStyleCnt="0"/>
      <dgm:spPr/>
    </dgm:pt>
    <dgm:pt modelId="{E0816006-907E-4540-9A71-E712CB9BEE4F}" type="pres">
      <dgm:prSet presAssocID="{F03E1AA6-BEA8-4A3A-8281-54BF554E8181}" presName="compNode" presStyleCnt="0"/>
      <dgm:spPr/>
    </dgm:pt>
    <dgm:pt modelId="{3D43A58B-719E-4A7D-898A-F6FDF6F43EBD}" type="pres">
      <dgm:prSet presAssocID="{F03E1AA6-BEA8-4A3A-8281-54BF554E81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5E258C59-C3E0-491F-A827-69BA226BB157}" type="pres">
      <dgm:prSet presAssocID="{F03E1AA6-BEA8-4A3A-8281-54BF554E8181}" presName="iconSpace" presStyleCnt="0"/>
      <dgm:spPr/>
    </dgm:pt>
    <dgm:pt modelId="{DD90572E-4EDE-4F99-AAD1-013242F16522}" type="pres">
      <dgm:prSet presAssocID="{F03E1AA6-BEA8-4A3A-8281-54BF554E8181}" presName="parTx" presStyleLbl="revTx" presStyleIdx="6" presStyleCnt="8">
        <dgm:presLayoutVars>
          <dgm:chMax val="0"/>
          <dgm:chPref val="0"/>
        </dgm:presLayoutVars>
      </dgm:prSet>
      <dgm:spPr/>
    </dgm:pt>
    <dgm:pt modelId="{D3E7B790-D217-426B-A146-CCDEF7F2E0B9}" type="pres">
      <dgm:prSet presAssocID="{F03E1AA6-BEA8-4A3A-8281-54BF554E8181}" presName="txSpace" presStyleCnt="0"/>
      <dgm:spPr/>
    </dgm:pt>
    <dgm:pt modelId="{92BF26E6-135F-4867-967C-0D232617EF06}" type="pres">
      <dgm:prSet presAssocID="{F03E1AA6-BEA8-4A3A-8281-54BF554E8181}" presName="desTx" presStyleLbl="revTx" presStyleIdx="7" presStyleCnt="8">
        <dgm:presLayoutVars/>
      </dgm:prSet>
      <dgm:spPr/>
    </dgm:pt>
  </dgm:ptLst>
  <dgm:cxnLst>
    <dgm:cxn modelId="{E73FE016-6AC0-45F5-8097-A43BA429B416}" type="presOf" srcId="{5B087FB9-9CE5-429D-9137-0C7CDBB3BAAC}" destId="{D4011459-58D2-4D92-97E8-B52C7337F410}" srcOrd="0" destOrd="0" presId="urn:microsoft.com/office/officeart/2018/5/layout/CenteredIconLabelDescriptionList"/>
    <dgm:cxn modelId="{D6CA6B21-E5FF-4969-87C9-E6C34C0897F9}" type="presOf" srcId="{F03E1AA6-BEA8-4A3A-8281-54BF554E8181}" destId="{DD90572E-4EDE-4F99-AAD1-013242F16522}" srcOrd="0" destOrd="0" presId="urn:microsoft.com/office/officeart/2018/5/layout/CenteredIconLabelDescriptionList"/>
    <dgm:cxn modelId="{89996F32-7B3E-4CED-BFEA-C8EDD09F35B5}" srcId="{395ACDE6-6576-4E66-AF29-0865EFF42BAA}" destId="{9F7E0189-EDF0-42CC-AC73-8D70B337D992}" srcOrd="0" destOrd="0" parTransId="{DF4A3BBA-A4EC-4FA3-B1DA-625846A3D8BD}" sibTransId="{495BA509-07E9-4122-A606-2F364B39C258}"/>
    <dgm:cxn modelId="{B2EDD939-A09E-4F45-A67E-DA1966DCADE9}" srcId="{5B087FB9-9CE5-429D-9137-0C7CDBB3BAAC}" destId="{ADAA9C07-478F-437A-9126-85D612306F6E}" srcOrd="0" destOrd="0" parTransId="{25F625E3-5D92-4537-B21B-D7B521D2B8D7}" sibTransId="{A83F62F4-7CC1-4245-85FE-E728DA7DEEF3}"/>
    <dgm:cxn modelId="{CB31DB5F-1D21-4C7B-AF92-674028D7B340}" type="presOf" srcId="{ADAA9C07-478F-437A-9126-85D612306F6E}" destId="{CD3FF5E2-CD99-40FE-8140-CBCE088066C7}" srcOrd="0" destOrd="0" presId="urn:microsoft.com/office/officeart/2018/5/layout/CenteredIconLabelDescriptionList"/>
    <dgm:cxn modelId="{02869D55-FD64-4891-9303-A99BEE2D0DC1}" type="presOf" srcId="{395ACDE6-6576-4E66-AF29-0865EFF42BAA}" destId="{D117A4EE-04F3-4990-B7E3-30079449C019}" srcOrd="0" destOrd="0" presId="urn:microsoft.com/office/officeart/2018/5/layout/CenteredIconLabelDescriptionList"/>
    <dgm:cxn modelId="{4D0356A3-DA31-4811-9123-D35E761DA6B4}" type="presOf" srcId="{9F7E0189-EDF0-42CC-AC73-8D70B337D992}" destId="{B29D44A3-4A12-4CF6-BA26-848A1B3CDEFC}" srcOrd="0" destOrd="0" presId="urn:microsoft.com/office/officeart/2018/5/layout/CenteredIconLabelDescriptionList"/>
    <dgm:cxn modelId="{367E66C8-97E8-4AB1-9096-9F48D0A78564}" srcId="{395ACDE6-6576-4E66-AF29-0865EFF42BAA}" destId="{5B087FB9-9CE5-429D-9137-0C7CDBB3BAAC}" srcOrd="2" destOrd="0" parTransId="{15F58BE7-3214-4A50-BC63-CD2E0E79BAC7}" sibTransId="{D2AB50C9-EF14-4EBC-BCC7-DBBA6E389BBB}"/>
    <dgm:cxn modelId="{CCD2A1CF-7A0C-4954-B207-43A2834F7AE2}" srcId="{395ACDE6-6576-4E66-AF29-0865EFF42BAA}" destId="{F03E1AA6-BEA8-4A3A-8281-54BF554E8181}" srcOrd="3" destOrd="0" parTransId="{158877B1-BC94-4492-B025-68FC35EC11C9}" sibTransId="{D23C90E0-2703-422B-9147-D8562BBAF3CD}"/>
    <dgm:cxn modelId="{7E0948E7-7949-4D65-86FA-C097991D5894}" type="presOf" srcId="{C3E23DD6-DCE9-4FE2-B854-3D5F434998E7}" destId="{EC9B66C8-39D1-4A85-B892-3EC961F29841}" srcOrd="0" destOrd="0" presId="urn:microsoft.com/office/officeart/2018/5/layout/CenteredIconLabelDescriptionList"/>
    <dgm:cxn modelId="{E5A7CCEE-009F-451A-8DFF-0C5959A597BC}" srcId="{395ACDE6-6576-4E66-AF29-0865EFF42BAA}" destId="{C3E23DD6-DCE9-4FE2-B854-3D5F434998E7}" srcOrd="1" destOrd="0" parTransId="{62EA791A-431D-4009-A212-7D5536416F95}" sibTransId="{905787A0-642E-4019-8C98-3F5387B483B5}"/>
    <dgm:cxn modelId="{B0BCF466-855F-4E81-85D0-A842C3429B86}" type="presParOf" srcId="{D117A4EE-04F3-4990-B7E3-30079449C019}" destId="{9523BD52-16A1-4661-84D9-0FB0D3A7D23B}" srcOrd="0" destOrd="0" presId="urn:microsoft.com/office/officeart/2018/5/layout/CenteredIconLabelDescriptionList"/>
    <dgm:cxn modelId="{BC1B9484-0155-4240-A558-B4DCCB81A6A2}" type="presParOf" srcId="{9523BD52-16A1-4661-84D9-0FB0D3A7D23B}" destId="{B89EE866-0810-47C6-A35A-526122AF3007}" srcOrd="0" destOrd="0" presId="urn:microsoft.com/office/officeart/2018/5/layout/CenteredIconLabelDescriptionList"/>
    <dgm:cxn modelId="{95295993-6E31-4197-BE2D-F2FF209E336E}" type="presParOf" srcId="{9523BD52-16A1-4661-84D9-0FB0D3A7D23B}" destId="{A0E655CC-1024-4FB7-9E3A-27975CA0FEAC}" srcOrd="1" destOrd="0" presId="urn:microsoft.com/office/officeart/2018/5/layout/CenteredIconLabelDescriptionList"/>
    <dgm:cxn modelId="{7C336C22-F2E4-4C9C-9E16-EF4CEBDB28CD}" type="presParOf" srcId="{9523BD52-16A1-4661-84D9-0FB0D3A7D23B}" destId="{B29D44A3-4A12-4CF6-BA26-848A1B3CDEFC}" srcOrd="2" destOrd="0" presId="urn:microsoft.com/office/officeart/2018/5/layout/CenteredIconLabelDescriptionList"/>
    <dgm:cxn modelId="{11D60CD6-91E5-4FB0-846B-4E5CF054C6E2}" type="presParOf" srcId="{9523BD52-16A1-4661-84D9-0FB0D3A7D23B}" destId="{AE6268A7-1F27-4D3F-8EBD-1A7C8A9D004F}" srcOrd="3" destOrd="0" presId="urn:microsoft.com/office/officeart/2018/5/layout/CenteredIconLabelDescriptionList"/>
    <dgm:cxn modelId="{B3AA26FA-3FBB-443D-A362-8AC2C234641B}" type="presParOf" srcId="{9523BD52-16A1-4661-84D9-0FB0D3A7D23B}" destId="{45CB409F-E145-4520-BE9B-AF04B71C64B6}" srcOrd="4" destOrd="0" presId="urn:microsoft.com/office/officeart/2018/5/layout/CenteredIconLabelDescriptionList"/>
    <dgm:cxn modelId="{970C93B3-B3F2-4250-B6A9-9E90C5935E26}" type="presParOf" srcId="{D117A4EE-04F3-4990-B7E3-30079449C019}" destId="{05E593D5-B582-4664-B689-045DE0C4A28E}" srcOrd="1" destOrd="0" presId="urn:microsoft.com/office/officeart/2018/5/layout/CenteredIconLabelDescriptionList"/>
    <dgm:cxn modelId="{9253C176-D41F-4720-9B17-4E374567105A}" type="presParOf" srcId="{D117A4EE-04F3-4990-B7E3-30079449C019}" destId="{2683BEB4-B49A-4CC3-A16C-0435B7F9A933}" srcOrd="2" destOrd="0" presId="urn:microsoft.com/office/officeart/2018/5/layout/CenteredIconLabelDescriptionList"/>
    <dgm:cxn modelId="{D40251BE-1476-440F-AD97-B566C39258D8}" type="presParOf" srcId="{2683BEB4-B49A-4CC3-A16C-0435B7F9A933}" destId="{43E296DB-F1D3-4F05-832F-F9BE61E5DFE2}" srcOrd="0" destOrd="0" presId="urn:microsoft.com/office/officeart/2018/5/layout/CenteredIconLabelDescriptionList"/>
    <dgm:cxn modelId="{DDDD4B93-448B-4569-A04C-86146ED535C9}" type="presParOf" srcId="{2683BEB4-B49A-4CC3-A16C-0435B7F9A933}" destId="{F6689E89-0CCF-499E-AE33-3F744951D52F}" srcOrd="1" destOrd="0" presId="urn:microsoft.com/office/officeart/2018/5/layout/CenteredIconLabelDescriptionList"/>
    <dgm:cxn modelId="{765AB2C7-6FFD-4ED5-BE08-AD8B163B1858}" type="presParOf" srcId="{2683BEB4-B49A-4CC3-A16C-0435B7F9A933}" destId="{EC9B66C8-39D1-4A85-B892-3EC961F29841}" srcOrd="2" destOrd="0" presId="urn:microsoft.com/office/officeart/2018/5/layout/CenteredIconLabelDescriptionList"/>
    <dgm:cxn modelId="{E7F338D4-D6E5-47EC-AD9A-9C63AFE7E004}" type="presParOf" srcId="{2683BEB4-B49A-4CC3-A16C-0435B7F9A933}" destId="{BF40C2D2-A54F-45E9-AAF4-743488773C39}" srcOrd="3" destOrd="0" presId="urn:microsoft.com/office/officeart/2018/5/layout/CenteredIconLabelDescriptionList"/>
    <dgm:cxn modelId="{3034048C-2591-4B6A-A810-965870D796B8}" type="presParOf" srcId="{2683BEB4-B49A-4CC3-A16C-0435B7F9A933}" destId="{2FED5B5F-4DB8-4A8E-A289-88901537D69C}" srcOrd="4" destOrd="0" presId="urn:microsoft.com/office/officeart/2018/5/layout/CenteredIconLabelDescriptionList"/>
    <dgm:cxn modelId="{3A8F25E6-E805-462C-BB9A-1E371D7AFC7A}" type="presParOf" srcId="{D117A4EE-04F3-4990-B7E3-30079449C019}" destId="{DBF365F3-5340-4EFF-ACA6-B3BEDFDBBBC7}" srcOrd="3" destOrd="0" presId="urn:microsoft.com/office/officeart/2018/5/layout/CenteredIconLabelDescriptionList"/>
    <dgm:cxn modelId="{30721B44-5920-4214-B2A0-474568437450}" type="presParOf" srcId="{D117A4EE-04F3-4990-B7E3-30079449C019}" destId="{4877005E-00D7-477D-A627-1F23FBBEB388}" srcOrd="4" destOrd="0" presId="urn:microsoft.com/office/officeart/2018/5/layout/CenteredIconLabelDescriptionList"/>
    <dgm:cxn modelId="{47B575B3-2C78-481D-BD0F-60F7ADB3479D}" type="presParOf" srcId="{4877005E-00D7-477D-A627-1F23FBBEB388}" destId="{B2E87C94-B0FB-4FB6-A1FC-19572DB8C369}" srcOrd="0" destOrd="0" presId="urn:microsoft.com/office/officeart/2018/5/layout/CenteredIconLabelDescriptionList"/>
    <dgm:cxn modelId="{B4FA42FC-21F4-4B08-8DE8-52C06E36D6E9}" type="presParOf" srcId="{4877005E-00D7-477D-A627-1F23FBBEB388}" destId="{82327E00-58D8-419B-8E0C-5AA35DC52E88}" srcOrd="1" destOrd="0" presId="urn:microsoft.com/office/officeart/2018/5/layout/CenteredIconLabelDescriptionList"/>
    <dgm:cxn modelId="{970377F4-3297-463A-932E-F008E1BDE9D8}" type="presParOf" srcId="{4877005E-00D7-477D-A627-1F23FBBEB388}" destId="{D4011459-58D2-4D92-97E8-B52C7337F410}" srcOrd="2" destOrd="0" presId="urn:microsoft.com/office/officeart/2018/5/layout/CenteredIconLabelDescriptionList"/>
    <dgm:cxn modelId="{A5034801-DD66-4DC8-9D39-FBA0F15C7C5E}" type="presParOf" srcId="{4877005E-00D7-477D-A627-1F23FBBEB388}" destId="{0FC55B04-91CC-40FE-87B3-902F1A5C9BDA}" srcOrd="3" destOrd="0" presId="urn:microsoft.com/office/officeart/2018/5/layout/CenteredIconLabelDescriptionList"/>
    <dgm:cxn modelId="{E78138CF-3258-4A95-A0B8-6C1B96266E71}" type="presParOf" srcId="{4877005E-00D7-477D-A627-1F23FBBEB388}" destId="{CD3FF5E2-CD99-40FE-8140-CBCE088066C7}" srcOrd="4" destOrd="0" presId="urn:microsoft.com/office/officeart/2018/5/layout/CenteredIconLabelDescriptionList"/>
    <dgm:cxn modelId="{15275FA1-F2BE-42EB-9BC4-79B3B951E7FA}" type="presParOf" srcId="{D117A4EE-04F3-4990-B7E3-30079449C019}" destId="{99ACD3AD-43C8-4C3D-80D6-C8B431B490AD}" srcOrd="5" destOrd="0" presId="urn:microsoft.com/office/officeart/2018/5/layout/CenteredIconLabelDescriptionList"/>
    <dgm:cxn modelId="{6084BB2C-9539-45F2-AB70-29DDDEB05E4D}" type="presParOf" srcId="{D117A4EE-04F3-4990-B7E3-30079449C019}" destId="{E0816006-907E-4540-9A71-E712CB9BEE4F}" srcOrd="6" destOrd="0" presId="urn:microsoft.com/office/officeart/2018/5/layout/CenteredIconLabelDescriptionList"/>
    <dgm:cxn modelId="{3DC88573-305A-4FB2-B290-43C843D63EDE}" type="presParOf" srcId="{E0816006-907E-4540-9A71-E712CB9BEE4F}" destId="{3D43A58B-719E-4A7D-898A-F6FDF6F43EBD}" srcOrd="0" destOrd="0" presId="urn:microsoft.com/office/officeart/2018/5/layout/CenteredIconLabelDescriptionList"/>
    <dgm:cxn modelId="{3D46D19F-0BB4-442A-8DDE-A09A34F582FB}" type="presParOf" srcId="{E0816006-907E-4540-9A71-E712CB9BEE4F}" destId="{5E258C59-C3E0-491F-A827-69BA226BB157}" srcOrd="1" destOrd="0" presId="urn:microsoft.com/office/officeart/2018/5/layout/CenteredIconLabelDescriptionList"/>
    <dgm:cxn modelId="{03BD43D7-39A7-4364-A4B1-4D0FE603A4AD}" type="presParOf" srcId="{E0816006-907E-4540-9A71-E712CB9BEE4F}" destId="{DD90572E-4EDE-4F99-AAD1-013242F16522}" srcOrd="2" destOrd="0" presId="urn:microsoft.com/office/officeart/2018/5/layout/CenteredIconLabelDescriptionList"/>
    <dgm:cxn modelId="{4F6647D4-2813-49DC-AB96-789566C7826E}" type="presParOf" srcId="{E0816006-907E-4540-9A71-E712CB9BEE4F}" destId="{D3E7B790-D217-426B-A146-CCDEF7F2E0B9}" srcOrd="3" destOrd="0" presId="urn:microsoft.com/office/officeart/2018/5/layout/CenteredIconLabelDescriptionList"/>
    <dgm:cxn modelId="{D997076E-3854-47D2-961B-57568C480593}" type="presParOf" srcId="{E0816006-907E-4540-9A71-E712CB9BEE4F}" destId="{92BF26E6-135F-4867-967C-0D232617EF0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EE866-0810-47C6-A35A-526122AF3007}">
      <dsp:nvSpPr>
        <dsp:cNvPr id="0" name=""/>
        <dsp:cNvSpPr/>
      </dsp:nvSpPr>
      <dsp:spPr>
        <a:xfrm>
          <a:off x="1097301" y="1052246"/>
          <a:ext cx="751573" cy="751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D44A3-4A12-4CF6-BA26-848A1B3CDEFC}">
      <dsp:nvSpPr>
        <dsp:cNvPr id="0" name=""/>
        <dsp:cNvSpPr/>
      </dsp:nvSpPr>
      <dsp:spPr>
        <a:xfrm>
          <a:off x="7476" y="1988709"/>
          <a:ext cx="2931224" cy="104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dirty="0"/>
            <a:t>Geographic Segmentation : </a:t>
          </a:r>
        </a:p>
        <a:p>
          <a:pPr marL="0" lvl="0" indent="0" algn="ctr" defTabSz="622300">
            <a:lnSpc>
              <a:spcPct val="90000"/>
            </a:lnSpc>
            <a:spcBef>
              <a:spcPct val="0"/>
            </a:spcBef>
            <a:spcAft>
              <a:spcPct val="35000"/>
            </a:spcAft>
            <a:buNone/>
            <a:defRPr b="1"/>
          </a:pPr>
          <a:r>
            <a:rPr lang="en-US" sz="1400" b="0" kern="1200" dirty="0"/>
            <a:t>Based on the crime rates in different states in India, population density</a:t>
          </a:r>
        </a:p>
      </dsp:txBody>
      <dsp:txXfrm>
        <a:off x="7476" y="1988709"/>
        <a:ext cx="2931224" cy="1040780"/>
      </dsp:txXfrm>
    </dsp:sp>
    <dsp:sp modelId="{45CB409F-E145-4520-BE9B-AF04B71C64B6}">
      <dsp:nvSpPr>
        <dsp:cNvPr id="0" name=""/>
        <dsp:cNvSpPr/>
      </dsp:nvSpPr>
      <dsp:spPr>
        <a:xfrm>
          <a:off x="399411" y="3162701"/>
          <a:ext cx="2147354" cy="136390"/>
        </a:xfrm>
        <a:prstGeom prst="rect">
          <a:avLst/>
        </a:prstGeom>
        <a:noFill/>
        <a:ln>
          <a:noFill/>
        </a:ln>
        <a:effectLst/>
      </dsp:spPr>
      <dsp:style>
        <a:lnRef idx="0">
          <a:scrgbClr r="0" g="0" b="0"/>
        </a:lnRef>
        <a:fillRef idx="0">
          <a:scrgbClr r="0" g="0" b="0"/>
        </a:fillRef>
        <a:effectRef idx="0">
          <a:scrgbClr r="0" g="0" b="0"/>
        </a:effectRef>
        <a:fontRef idx="minor"/>
      </dsp:style>
    </dsp:sp>
    <dsp:sp modelId="{43E296DB-F1D3-4F05-832F-F9BE61E5DFE2}">
      <dsp:nvSpPr>
        <dsp:cNvPr id="0" name=""/>
        <dsp:cNvSpPr/>
      </dsp:nvSpPr>
      <dsp:spPr>
        <a:xfrm>
          <a:off x="4012377" y="1052246"/>
          <a:ext cx="751573" cy="751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9B66C8-39D1-4A85-B892-3EC961F29841}">
      <dsp:nvSpPr>
        <dsp:cNvPr id="0" name=""/>
        <dsp:cNvSpPr/>
      </dsp:nvSpPr>
      <dsp:spPr>
        <a:xfrm>
          <a:off x="3314487" y="1900434"/>
          <a:ext cx="2147354" cy="121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dirty="0"/>
            <a:t>Demographic Segmentation </a:t>
          </a:r>
          <a:r>
            <a:rPr lang="en-US" sz="1400" kern="1200" dirty="0"/>
            <a:t>: </a:t>
          </a:r>
        </a:p>
        <a:p>
          <a:pPr marL="0" lvl="0" indent="0" algn="ctr" defTabSz="622300">
            <a:lnSpc>
              <a:spcPct val="90000"/>
            </a:lnSpc>
            <a:spcBef>
              <a:spcPct val="0"/>
            </a:spcBef>
            <a:spcAft>
              <a:spcPct val="35000"/>
            </a:spcAft>
            <a:buNone/>
            <a:defRPr b="1"/>
          </a:pPr>
          <a:r>
            <a:rPr lang="en-US" sz="1400" b="0" kern="1200" dirty="0"/>
            <a:t>Based on the income of the families, type of residence</a:t>
          </a:r>
        </a:p>
      </dsp:txBody>
      <dsp:txXfrm>
        <a:off x="3314487" y="1900434"/>
        <a:ext cx="2147354" cy="1217330"/>
      </dsp:txXfrm>
    </dsp:sp>
    <dsp:sp modelId="{2FED5B5F-4DB8-4A8E-A289-88901537D69C}">
      <dsp:nvSpPr>
        <dsp:cNvPr id="0" name=""/>
        <dsp:cNvSpPr/>
      </dsp:nvSpPr>
      <dsp:spPr>
        <a:xfrm>
          <a:off x="3314487" y="3162701"/>
          <a:ext cx="2147354" cy="136390"/>
        </a:xfrm>
        <a:prstGeom prst="rect">
          <a:avLst/>
        </a:prstGeom>
        <a:noFill/>
        <a:ln>
          <a:noFill/>
        </a:ln>
        <a:effectLst/>
      </dsp:spPr>
      <dsp:style>
        <a:lnRef idx="0">
          <a:scrgbClr r="0" g="0" b="0"/>
        </a:lnRef>
        <a:fillRef idx="0">
          <a:scrgbClr r="0" g="0" b="0"/>
        </a:fillRef>
        <a:effectRef idx="0">
          <a:scrgbClr r="0" g="0" b="0"/>
        </a:effectRef>
        <a:fontRef idx="minor"/>
      </dsp:style>
    </dsp:sp>
    <dsp:sp modelId="{B2E87C94-B0FB-4FB6-A1FC-19572DB8C369}">
      <dsp:nvSpPr>
        <dsp:cNvPr id="0" name=""/>
        <dsp:cNvSpPr/>
      </dsp:nvSpPr>
      <dsp:spPr>
        <a:xfrm>
          <a:off x="6535518" y="1052246"/>
          <a:ext cx="751573" cy="7515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11459-58D2-4D92-97E8-B52C7337F410}">
      <dsp:nvSpPr>
        <dsp:cNvPr id="0" name=""/>
        <dsp:cNvSpPr/>
      </dsp:nvSpPr>
      <dsp:spPr>
        <a:xfrm>
          <a:off x="5837628" y="1900434"/>
          <a:ext cx="2147354" cy="121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Psychographic Segmentation </a:t>
          </a:r>
          <a:r>
            <a:rPr lang="en-US" sz="1400" kern="1200"/>
            <a:t>:</a:t>
          </a:r>
        </a:p>
        <a:p>
          <a:pPr marL="0" lvl="0" indent="0" algn="ctr" defTabSz="622300">
            <a:lnSpc>
              <a:spcPct val="90000"/>
            </a:lnSpc>
            <a:spcBef>
              <a:spcPct val="0"/>
            </a:spcBef>
            <a:spcAft>
              <a:spcPct val="35000"/>
            </a:spcAft>
            <a:buNone/>
            <a:defRPr b="1"/>
          </a:pPr>
          <a:r>
            <a:rPr lang="en-US" sz="1400" b="0" kern="1200"/>
            <a:t>By conducting interviews</a:t>
          </a:r>
        </a:p>
        <a:p>
          <a:pPr marL="0" lvl="0" indent="0" algn="ctr" defTabSz="622300">
            <a:lnSpc>
              <a:spcPct val="90000"/>
            </a:lnSpc>
            <a:spcBef>
              <a:spcPct val="0"/>
            </a:spcBef>
            <a:spcAft>
              <a:spcPct val="35000"/>
            </a:spcAft>
            <a:buNone/>
            <a:defRPr b="1"/>
          </a:pPr>
          <a:r>
            <a:rPr lang="en-US" sz="1400" b="0" kern="1200"/>
            <a:t>Based on surveys conducted about crime rate. </a:t>
          </a:r>
        </a:p>
        <a:p>
          <a:pPr marL="0" lvl="0" indent="0" algn="ctr" defTabSz="622300">
            <a:lnSpc>
              <a:spcPct val="90000"/>
            </a:lnSpc>
            <a:spcBef>
              <a:spcPct val="0"/>
            </a:spcBef>
            <a:spcAft>
              <a:spcPct val="35000"/>
            </a:spcAft>
            <a:buNone/>
            <a:defRPr b="1"/>
          </a:pPr>
          <a:r>
            <a:rPr lang="en-US" sz="1400" b="0" kern="1200"/>
            <a:t>Based on customer data</a:t>
          </a:r>
        </a:p>
      </dsp:txBody>
      <dsp:txXfrm>
        <a:off x="5837628" y="1900434"/>
        <a:ext cx="2147354" cy="1217330"/>
      </dsp:txXfrm>
    </dsp:sp>
    <dsp:sp modelId="{CD3FF5E2-CD99-40FE-8140-CBCE088066C7}">
      <dsp:nvSpPr>
        <dsp:cNvPr id="0" name=""/>
        <dsp:cNvSpPr/>
      </dsp:nvSpPr>
      <dsp:spPr>
        <a:xfrm>
          <a:off x="6009330" y="3051625"/>
          <a:ext cx="2147354" cy="1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endParaRPr lang="en-US" sz="1100" kern="1200"/>
        </a:p>
      </dsp:txBody>
      <dsp:txXfrm>
        <a:off x="6009330" y="3051625"/>
        <a:ext cx="2147354" cy="136390"/>
      </dsp:txXfrm>
    </dsp:sp>
    <dsp:sp modelId="{3D43A58B-719E-4A7D-898A-F6FDF6F43EBD}">
      <dsp:nvSpPr>
        <dsp:cNvPr id="0" name=""/>
        <dsp:cNvSpPr/>
      </dsp:nvSpPr>
      <dsp:spPr>
        <a:xfrm>
          <a:off x="9058659" y="1052246"/>
          <a:ext cx="751573" cy="7515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0572E-4EDE-4F99-AAD1-013242F16522}">
      <dsp:nvSpPr>
        <dsp:cNvPr id="0" name=""/>
        <dsp:cNvSpPr/>
      </dsp:nvSpPr>
      <dsp:spPr>
        <a:xfrm>
          <a:off x="8360769" y="1900434"/>
          <a:ext cx="2147354" cy="121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Behavioral Segmentation </a:t>
          </a:r>
          <a:r>
            <a:rPr lang="en-US" sz="1400" kern="1200"/>
            <a:t>:</a:t>
          </a:r>
        </a:p>
        <a:p>
          <a:pPr marL="0" lvl="0" indent="0" algn="ctr" defTabSz="622300">
            <a:lnSpc>
              <a:spcPct val="90000"/>
            </a:lnSpc>
            <a:spcBef>
              <a:spcPct val="0"/>
            </a:spcBef>
            <a:spcAft>
              <a:spcPct val="35000"/>
            </a:spcAft>
            <a:buNone/>
            <a:defRPr b="1"/>
          </a:pPr>
          <a:r>
            <a:rPr lang="en-US" sz="1400" b="0" kern="1200"/>
            <a:t>Based on benefits sought by customers, usage level.</a:t>
          </a:r>
        </a:p>
      </dsp:txBody>
      <dsp:txXfrm>
        <a:off x="8360769" y="1900434"/>
        <a:ext cx="2147354" cy="1217330"/>
      </dsp:txXfrm>
    </dsp:sp>
    <dsp:sp modelId="{92BF26E6-135F-4867-967C-0D232617EF06}">
      <dsp:nvSpPr>
        <dsp:cNvPr id="0" name=""/>
        <dsp:cNvSpPr/>
      </dsp:nvSpPr>
      <dsp:spPr>
        <a:xfrm>
          <a:off x="8360769" y="3162701"/>
          <a:ext cx="2147354" cy="13639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D6611-A75D-46F4-9C2C-A62C73D8A853}"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F8D86-8233-4F00-AFA2-2848783DA630}" type="slidenum">
              <a:rPr lang="en-US" smtClean="0"/>
              <a:t>‹#›</a:t>
            </a:fld>
            <a:endParaRPr lang="en-US"/>
          </a:p>
        </p:txBody>
      </p:sp>
    </p:spTree>
    <p:extLst>
      <p:ext uri="{BB962C8B-B14F-4D97-AF65-F5344CB8AC3E}">
        <p14:creationId xmlns:p14="http://schemas.microsoft.com/office/powerpoint/2010/main" val="390747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rketresearch.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Sagar Patel and my other team members are Hira Raza, Priyanka Prakash Babu, Penghui Wu, Prateek Nayan and Nikita Patil. We will be presenting on a product called Hello Doorbell. This product is owned by the company Ring and comes with the name Ring video doorbell. Ring is a company with a mission to create products that help people protect their homes and neighborhoods. We will launch this product in India with the name Hello Doorbell and with the tagline “</a:t>
            </a:r>
            <a:r>
              <a:rPr lang="en-US" dirty="0" err="1"/>
              <a:t>Apka</a:t>
            </a:r>
            <a:r>
              <a:rPr lang="en-US" dirty="0"/>
              <a:t> </a:t>
            </a:r>
            <a:r>
              <a:rPr lang="en-US" dirty="0" err="1"/>
              <a:t>Rakshak</a:t>
            </a:r>
            <a:r>
              <a:rPr lang="en-US" dirty="0"/>
              <a:t>”. The tagline is in Hindi which translates to “Your protector” in English. We have made kept the tagline in Hindi to reach out the regional target audience and will discuss this later on in the upcoming </a:t>
            </a:r>
            <a:r>
              <a:rPr lang="en-US" dirty="0" err="1"/>
              <a:t>slides.Next</a:t>
            </a:r>
            <a:r>
              <a:rPr lang="en-US" dirty="0"/>
              <a:t> slide</a:t>
            </a:r>
          </a:p>
        </p:txBody>
      </p:sp>
      <p:sp>
        <p:nvSpPr>
          <p:cNvPr id="4" name="Slide Number Placeholder 3"/>
          <p:cNvSpPr>
            <a:spLocks noGrp="1"/>
          </p:cNvSpPr>
          <p:nvPr>
            <p:ph type="sldNum" sz="quarter" idx="5"/>
          </p:nvPr>
        </p:nvSpPr>
        <p:spPr/>
        <p:txBody>
          <a:bodyPr/>
          <a:lstStyle/>
          <a:p>
            <a:fld id="{8EEF8D86-8233-4F00-AFA2-2848783DA630}" type="slidenum">
              <a:rPr lang="en-US" smtClean="0"/>
              <a:t>1</a:t>
            </a:fld>
            <a:endParaRPr lang="en-US"/>
          </a:p>
        </p:txBody>
      </p:sp>
    </p:spTree>
    <p:extLst>
      <p:ext uri="{BB962C8B-B14F-4D97-AF65-F5344CB8AC3E}">
        <p14:creationId xmlns:p14="http://schemas.microsoft.com/office/powerpoint/2010/main" val="72988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price of the most popular Ring Video Bell is about 100 dollars in US, US Household Income is about 60 thousand dollars, we use this two to get the price income rate, which is 0.1658%. Delhi Household Income is about 7 hundred 31 thousand rupees. And then, Delhi Household Income times Price Income Rate, we get the unit price in Delhi, which is about 12 hundred rupees.</a:t>
            </a:r>
          </a:p>
        </p:txBody>
      </p:sp>
      <p:sp>
        <p:nvSpPr>
          <p:cNvPr id="4" name="Slide Number Placeholder 3"/>
          <p:cNvSpPr>
            <a:spLocks noGrp="1"/>
          </p:cNvSpPr>
          <p:nvPr>
            <p:ph type="sldNum" sz="quarter" idx="5"/>
          </p:nvPr>
        </p:nvSpPr>
        <p:spPr/>
        <p:txBody>
          <a:bodyPr/>
          <a:lstStyle/>
          <a:p>
            <a:fld id="{8EEF8D86-8233-4F00-AFA2-2848783DA630}" type="slidenum">
              <a:rPr lang="en-US" smtClean="0"/>
              <a:t>10</a:t>
            </a:fld>
            <a:endParaRPr lang="en-US"/>
          </a:p>
        </p:txBody>
      </p:sp>
    </p:spTree>
    <p:extLst>
      <p:ext uri="{BB962C8B-B14F-4D97-AF65-F5344CB8AC3E}">
        <p14:creationId xmlns:p14="http://schemas.microsoft.com/office/powerpoint/2010/main" val="2100149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price is calculated based on median household income, we assume half of the families are our target consumers, so the number of household in Delhi, which is 4,205,000, divide 2, and then times Price in Delhi, we get the potential market value, which is about 33 million dollars.</a:t>
            </a:r>
          </a:p>
        </p:txBody>
      </p:sp>
      <p:sp>
        <p:nvSpPr>
          <p:cNvPr id="4" name="Slide Number Placeholder 3"/>
          <p:cNvSpPr>
            <a:spLocks noGrp="1"/>
          </p:cNvSpPr>
          <p:nvPr>
            <p:ph type="sldNum" sz="quarter" idx="5"/>
          </p:nvPr>
        </p:nvSpPr>
        <p:spPr/>
        <p:txBody>
          <a:bodyPr/>
          <a:lstStyle/>
          <a:p>
            <a:fld id="{8EEF8D86-8233-4F00-AFA2-2848783DA630}" type="slidenum">
              <a:rPr lang="en-US" smtClean="0"/>
              <a:t>11</a:t>
            </a:fld>
            <a:endParaRPr lang="en-US"/>
          </a:p>
        </p:txBody>
      </p:sp>
    </p:spTree>
    <p:extLst>
      <p:ext uri="{BB962C8B-B14F-4D97-AF65-F5344CB8AC3E}">
        <p14:creationId xmlns:p14="http://schemas.microsoft.com/office/powerpoint/2010/main" val="110222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household in US is 128 million, annual sales volume in US is 591 thousand units, Number of household in Delhi is about 4 million. Let the annual sales volume in US divide the number of household in US, and then times number of household in Delhi, times Price in Delhi, we get the annual sales. It’s about 24 million rupees.</a:t>
            </a:r>
          </a:p>
        </p:txBody>
      </p:sp>
      <p:sp>
        <p:nvSpPr>
          <p:cNvPr id="4" name="Slide Number Placeholder 3"/>
          <p:cNvSpPr>
            <a:spLocks noGrp="1"/>
          </p:cNvSpPr>
          <p:nvPr>
            <p:ph type="sldNum" sz="quarter" idx="5"/>
          </p:nvPr>
        </p:nvSpPr>
        <p:spPr/>
        <p:txBody>
          <a:bodyPr/>
          <a:lstStyle/>
          <a:p>
            <a:fld id="{8EEF8D86-8233-4F00-AFA2-2848783DA630}" type="slidenum">
              <a:rPr lang="en-US" smtClean="0"/>
              <a:t>12</a:t>
            </a:fld>
            <a:endParaRPr lang="en-US"/>
          </a:p>
        </p:txBody>
      </p:sp>
    </p:spTree>
    <p:extLst>
      <p:ext uri="{BB962C8B-B14F-4D97-AF65-F5344CB8AC3E}">
        <p14:creationId xmlns:p14="http://schemas.microsoft.com/office/powerpoint/2010/main" val="3580685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company grow up rapidly, we assume the profit rate is 10%. Then the profit will be about 2 million rupees.</a:t>
            </a:r>
          </a:p>
        </p:txBody>
      </p:sp>
      <p:sp>
        <p:nvSpPr>
          <p:cNvPr id="4" name="Slide Number Placeholder 3"/>
          <p:cNvSpPr>
            <a:spLocks noGrp="1"/>
          </p:cNvSpPr>
          <p:nvPr>
            <p:ph type="sldNum" sz="quarter" idx="5"/>
          </p:nvPr>
        </p:nvSpPr>
        <p:spPr/>
        <p:txBody>
          <a:bodyPr/>
          <a:lstStyle/>
          <a:p>
            <a:fld id="{8EEF8D86-8233-4F00-AFA2-2848783DA630}" type="slidenum">
              <a:rPr lang="en-US" smtClean="0"/>
              <a:t>13</a:t>
            </a:fld>
            <a:endParaRPr lang="en-US"/>
          </a:p>
        </p:txBody>
      </p:sp>
    </p:spTree>
    <p:extLst>
      <p:ext uri="{BB962C8B-B14F-4D97-AF65-F5344CB8AC3E}">
        <p14:creationId xmlns:p14="http://schemas.microsoft.com/office/powerpoint/2010/main" val="134445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product in US is known by </a:t>
            </a:r>
            <a:r>
              <a:rPr lang="en-US" sz="1200" b="0" i="0" kern="1200" dirty="0" err="1">
                <a:solidFill>
                  <a:schemeClr val="tx1"/>
                </a:solidFill>
                <a:effectLst/>
                <a:latin typeface="+mn-lt"/>
                <a:ea typeface="+mn-ea"/>
                <a:cs typeface="+mn-cs"/>
              </a:rPr>
              <a:t>Doorbot</a:t>
            </a:r>
            <a:r>
              <a:rPr lang="en-US" sz="1200" b="0" i="0" kern="1200" dirty="0">
                <a:solidFill>
                  <a:schemeClr val="tx1"/>
                </a:solidFill>
                <a:effectLst/>
                <a:latin typeface="+mn-lt"/>
                <a:ea typeface="+mn-ea"/>
                <a:cs typeface="+mn-cs"/>
              </a:rPr>
              <a:t>, since this product is marketed in India, to add a regional touch we have renamed the product as “Hello Doorbell”.</a:t>
            </a:r>
          </a:p>
          <a:p>
            <a:r>
              <a:rPr lang="en-US" sz="1200" b="0" i="0" kern="1200" dirty="0">
                <a:solidFill>
                  <a:schemeClr val="tx1"/>
                </a:solidFill>
                <a:effectLst/>
                <a:latin typeface="+mn-lt"/>
                <a:ea typeface="+mn-ea"/>
                <a:cs typeface="+mn-cs"/>
              </a:rPr>
              <a:t>Features of the product are :</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Smart Security : </a:t>
            </a:r>
            <a:r>
              <a:rPr lang="en-US" sz="1200" b="0" i="0" kern="1200" dirty="0">
                <a:solidFill>
                  <a:schemeClr val="tx1"/>
                </a:solidFill>
                <a:effectLst/>
                <a:latin typeface="+mn-lt"/>
                <a:ea typeface="+mn-ea"/>
                <a:cs typeface="+mn-cs"/>
              </a:rPr>
              <a:t>Inbuilt sensors in Smart doorbell give alerts on your phone when anyone is near to your door or if there is any suspicious activity near your door</a:t>
            </a:r>
          </a:p>
          <a:p>
            <a:r>
              <a:rPr lang="en-US" sz="1200" b="1" i="0" kern="1200" dirty="0">
                <a:solidFill>
                  <a:schemeClr val="tx1"/>
                </a:solidFill>
                <a:effectLst/>
                <a:latin typeface="+mn-lt"/>
                <a:ea typeface="+mn-ea"/>
                <a:cs typeface="+mn-cs"/>
              </a:rPr>
              <a:t>Video Recording </a:t>
            </a:r>
            <a:r>
              <a:rPr lang="en-US" sz="1200" b="0" i="0" kern="1200" dirty="0">
                <a:solidFill>
                  <a:schemeClr val="tx1"/>
                </a:solidFill>
                <a:effectLst/>
                <a:latin typeface="+mn-lt"/>
                <a:ea typeface="+mn-ea"/>
                <a:cs typeface="+mn-cs"/>
              </a:rPr>
              <a:t>: On recording mode when not in home via micro SD card or recording in cloud.</a:t>
            </a:r>
          </a:p>
          <a:p>
            <a:r>
              <a:rPr lang="en-US" sz="1200" b="1" i="0" kern="1200" dirty="0">
                <a:solidFill>
                  <a:schemeClr val="tx1"/>
                </a:solidFill>
                <a:effectLst/>
                <a:latin typeface="+mn-lt"/>
                <a:ea typeface="+mn-ea"/>
                <a:cs typeface="+mn-cs"/>
              </a:rPr>
              <a:t>Monitor Your Home Remotely </a:t>
            </a:r>
            <a:r>
              <a:rPr lang="en-US" sz="1200" b="0" i="0" kern="1200" dirty="0">
                <a:solidFill>
                  <a:schemeClr val="tx1"/>
                </a:solidFill>
                <a:effectLst/>
                <a:latin typeface="+mn-lt"/>
                <a:ea typeface="+mn-ea"/>
                <a:cs typeface="+mn-cs"/>
              </a:rPr>
              <a:t>: With 720p HD resolution camera with wide angle lens, View clear picture of your front door on-demand whenever you want.</a:t>
            </a:r>
          </a:p>
          <a:p>
            <a:r>
              <a:rPr lang="en-US" sz="1200" b="1" i="0" kern="1200" dirty="0">
                <a:solidFill>
                  <a:schemeClr val="tx1"/>
                </a:solidFill>
                <a:effectLst/>
                <a:latin typeface="+mn-lt"/>
                <a:ea typeface="+mn-ea"/>
                <a:cs typeface="+mn-cs"/>
              </a:rPr>
              <a:t>Two Way Audio (Talk &amp; Listen) </a:t>
            </a:r>
            <a:r>
              <a:rPr lang="en-US" sz="1200" b="0" i="0" kern="1200" dirty="0">
                <a:solidFill>
                  <a:schemeClr val="tx1"/>
                </a:solidFill>
                <a:effectLst/>
                <a:latin typeface="+mn-lt"/>
                <a:ea typeface="+mn-ea"/>
                <a:cs typeface="+mn-cs"/>
              </a:rPr>
              <a:t>: See, hear and talk to visitors through built-in 2 way audio enhanced microphone and speaker.</a:t>
            </a:r>
          </a:p>
          <a:p>
            <a:r>
              <a:rPr lang="en-US" sz="1200" b="1" i="0" kern="1200" dirty="0">
                <a:solidFill>
                  <a:schemeClr val="tx1"/>
                </a:solidFill>
                <a:effectLst/>
                <a:latin typeface="+mn-lt"/>
                <a:ea typeface="+mn-ea"/>
                <a:cs typeface="+mn-cs"/>
              </a:rPr>
              <a:t>Night Vision </a:t>
            </a:r>
            <a:r>
              <a:rPr lang="en-US" sz="1200" b="0" i="0" kern="1200" dirty="0">
                <a:solidFill>
                  <a:schemeClr val="tx1"/>
                </a:solidFill>
                <a:effectLst/>
                <a:latin typeface="+mn-lt"/>
                <a:ea typeface="+mn-ea"/>
                <a:cs typeface="+mn-cs"/>
              </a:rPr>
              <a:t>: Monitor your home at night with the good visibility provided by Infrared LEDs.</a:t>
            </a:r>
          </a:p>
          <a:p>
            <a:r>
              <a:rPr lang="en-US" sz="1200" b="1" i="0" kern="1200" dirty="0">
                <a:solidFill>
                  <a:schemeClr val="tx1"/>
                </a:solidFill>
                <a:effectLst/>
                <a:latin typeface="+mn-lt"/>
                <a:ea typeface="+mn-ea"/>
                <a:cs typeface="+mn-cs"/>
              </a:rPr>
              <a:t>Easy to Maintain with Removable Battery Pack </a:t>
            </a:r>
            <a:r>
              <a:rPr lang="en-US" sz="1200" b="0" i="0" kern="1200" dirty="0">
                <a:solidFill>
                  <a:schemeClr val="tx1"/>
                </a:solidFill>
                <a:effectLst/>
                <a:latin typeface="+mn-lt"/>
                <a:ea typeface="+mn-ea"/>
                <a:cs typeface="+mn-cs"/>
              </a:rPr>
              <a:t>: Charge your Doorbell without moving the device using the quick-release battery pack.</a:t>
            </a:r>
          </a:p>
          <a:p>
            <a:r>
              <a:rPr lang="en-US" sz="1200" b="1" i="0" kern="1200" dirty="0">
                <a:solidFill>
                  <a:schemeClr val="tx1"/>
                </a:solidFill>
                <a:effectLst/>
                <a:latin typeface="+mn-lt"/>
                <a:ea typeface="+mn-ea"/>
                <a:cs typeface="+mn-cs"/>
              </a:rPr>
              <a:t>Violent Demolition Alarm </a:t>
            </a:r>
            <a:r>
              <a:rPr lang="en-US" sz="1200" b="0" i="0" kern="1200" dirty="0">
                <a:solidFill>
                  <a:schemeClr val="tx1"/>
                </a:solidFill>
                <a:effectLst/>
                <a:latin typeface="+mn-lt"/>
                <a:ea typeface="+mn-ea"/>
                <a:cs typeface="+mn-cs"/>
              </a:rPr>
              <a:t>: Even if the best device is placed to add protection, thieves always find a way out, most of the time they think to steal the device itself. To overcome this problem, a loud alarm will start to beep if the doorbell is illegally assembled.</a:t>
            </a:r>
          </a:p>
          <a:p>
            <a:r>
              <a:rPr lang="en-US" sz="1200" b="1" i="0" kern="1200" dirty="0">
                <a:solidFill>
                  <a:schemeClr val="tx1"/>
                </a:solidFill>
                <a:effectLst/>
                <a:latin typeface="+mn-lt"/>
                <a:ea typeface="+mn-ea"/>
                <a:cs typeface="+mn-cs"/>
              </a:rPr>
              <a:t>Wi-Fi Connection </a:t>
            </a:r>
            <a:r>
              <a:rPr lang="en-US" sz="1200" b="0" i="0" kern="1200" dirty="0">
                <a:solidFill>
                  <a:schemeClr val="tx1"/>
                </a:solidFill>
                <a:effectLst/>
                <a:latin typeface="+mn-lt"/>
                <a:ea typeface="+mn-ea"/>
                <a:cs typeface="+mn-cs"/>
              </a:rPr>
              <a:t>: In addition to smartphones/tablets, the main monitor can also wirelessly connect to the Wi-Fi router for easy connections without a cable. </a:t>
            </a:r>
            <a:r>
              <a:rPr lang="en-US" sz="1200" b="0" i="0" kern="1200" dirty="0" err="1">
                <a:solidFill>
                  <a:schemeClr val="tx1"/>
                </a:solidFill>
                <a:effectLst/>
                <a:latin typeface="+mn-lt"/>
                <a:ea typeface="+mn-ea"/>
                <a:cs typeface="+mn-cs"/>
              </a:rPr>
              <a:t>Upto</a:t>
            </a:r>
            <a:r>
              <a:rPr lang="en-US" sz="1200" b="0" i="0" kern="1200" dirty="0">
                <a:solidFill>
                  <a:schemeClr val="tx1"/>
                </a:solidFill>
                <a:effectLst/>
                <a:latin typeface="+mn-lt"/>
                <a:ea typeface="+mn-ea"/>
                <a:cs typeface="+mn-cs"/>
              </a:rPr>
              <a:t> 4 devices can be connected.</a:t>
            </a:r>
          </a:p>
          <a:p>
            <a:r>
              <a:rPr lang="en-US" sz="1200" b="1" i="0" kern="1200" dirty="0">
                <a:solidFill>
                  <a:schemeClr val="tx1"/>
                </a:solidFill>
                <a:effectLst/>
                <a:latin typeface="+mn-lt"/>
                <a:ea typeface="+mn-ea"/>
                <a:cs typeface="+mn-cs"/>
              </a:rPr>
              <a:t>E-mail Notification </a:t>
            </a:r>
            <a:r>
              <a:rPr lang="en-US" sz="1200" b="0" i="0" kern="1200" dirty="0">
                <a:solidFill>
                  <a:schemeClr val="tx1"/>
                </a:solidFill>
                <a:effectLst/>
                <a:latin typeface="+mn-lt"/>
                <a:ea typeface="+mn-ea"/>
                <a:cs typeface="+mn-cs"/>
              </a:rPr>
              <a:t>: The device will be able to send e-mail with a time image of visitors to e-mail addresses registered in advance, enabling users to check who has visited when you are outside home.</a:t>
            </a:r>
          </a:p>
        </p:txBody>
      </p:sp>
      <p:sp>
        <p:nvSpPr>
          <p:cNvPr id="4" name="Slide Number Placeholder 3"/>
          <p:cNvSpPr>
            <a:spLocks noGrp="1"/>
          </p:cNvSpPr>
          <p:nvPr>
            <p:ph type="sldNum" sz="quarter" idx="5"/>
          </p:nvPr>
        </p:nvSpPr>
        <p:spPr/>
        <p:txBody>
          <a:bodyPr/>
          <a:lstStyle/>
          <a:p>
            <a:fld id="{8EEF8D86-8233-4F00-AFA2-2848783DA630}" type="slidenum">
              <a:rPr lang="en-US" smtClean="0"/>
              <a:t>14</a:t>
            </a:fld>
            <a:endParaRPr lang="en-US"/>
          </a:p>
        </p:txBody>
      </p:sp>
    </p:spTree>
    <p:extLst>
      <p:ext uri="{BB962C8B-B14F-4D97-AF65-F5344CB8AC3E}">
        <p14:creationId xmlns:p14="http://schemas.microsoft.com/office/powerpoint/2010/main" val="260791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Packaging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Box itself will act as an instructional guide for installation. The numbers on the sub boxes will indicate and guide the customer step by step on installation.</a:t>
            </a:r>
          </a:p>
          <a:p>
            <a:r>
              <a:rPr lang="en-US" dirty="0"/>
              <a:t>App installation guide will also be available inside the box assisting user in installing app on iOS or Android </a:t>
            </a:r>
          </a:p>
          <a:p>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15</a:t>
            </a:fld>
            <a:endParaRPr lang="en-US"/>
          </a:p>
        </p:txBody>
      </p:sp>
    </p:spTree>
    <p:extLst>
      <p:ext uri="{BB962C8B-B14F-4D97-AF65-F5344CB8AC3E}">
        <p14:creationId xmlns:p14="http://schemas.microsoft.com/office/powerpoint/2010/main" val="24218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product is for Indian Customers and is particularly concentrating Delhi population who speak Hindi. To add a personal message, our tag line is, </a:t>
            </a:r>
            <a:r>
              <a:rPr lang="en-US" b="1" dirty="0"/>
              <a:t>Hello Doorbell </a:t>
            </a:r>
            <a:r>
              <a:rPr lang="en-US" dirty="0"/>
              <a:t>– “</a:t>
            </a:r>
            <a:r>
              <a:rPr lang="en-US" i="1" dirty="0" err="1"/>
              <a:t>Aapka</a:t>
            </a:r>
            <a:r>
              <a:rPr lang="en-US" i="1" dirty="0"/>
              <a:t> </a:t>
            </a:r>
            <a:r>
              <a:rPr lang="en-US" i="1" dirty="0" err="1"/>
              <a:t>rakshak</a:t>
            </a:r>
            <a:r>
              <a:rPr lang="en-US" dirty="0"/>
              <a:t>”.  Which means – Hello Doorbell – “Your Bodyguard”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Promotions, We will be using the Push and Pull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Push Strategy, we will be sending out flyers, brochures, to every doorstep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Pull Strategy, we will be promoting our product on Social media platforms like Facebook, Twitter, Instagram.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 Video Ads and Google Ads will be made to attract more number of users to buy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installation videos will be made available on </a:t>
            </a:r>
            <a:r>
              <a:rPr lang="en-US" dirty="0" err="1"/>
              <a:t>Youtube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 delivery for first 3 months </a:t>
            </a:r>
          </a:p>
          <a:p>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16</a:t>
            </a:fld>
            <a:endParaRPr lang="en-US"/>
          </a:p>
        </p:txBody>
      </p:sp>
    </p:spTree>
    <p:extLst>
      <p:ext uri="{BB962C8B-B14F-4D97-AF65-F5344CB8AC3E}">
        <p14:creationId xmlns:p14="http://schemas.microsoft.com/office/powerpoint/2010/main" val="326582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&lt;showing the center picture&gt; We are definitely not distributing our product this way :P</a:t>
            </a:r>
          </a:p>
          <a:p>
            <a:r>
              <a:rPr lang="en-US" sz="1200" b="0" i="0" kern="1200" dirty="0">
                <a:solidFill>
                  <a:schemeClr val="tx1"/>
                </a:solidFill>
                <a:effectLst/>
                <a:latin typeface="+mn-lt"/>
                <a:ea typeface="+mn-ea"/>
                <a:cs typeface="+mn-cs"/>
              </a:rPr>
              <a:t>First, there will  be a regional rollout. We are going to target </a:t>
            </a:r>
            <a:r>
              <a:rPr lang="en-US" sz="1200" b="0" i="0" kern="1200" dirty="0" err="1">
                <a:solidFill>
                  <a:schemeClr val="tx1"/>
                </a:solidFill>
                <a:effectLst/>
                <a:latin typeface="+mn-lt"/>
                <a:ea typeface="+mn-ea"/>
                <a:cs typeface="+mn-cs"/>
              </a:rPr>
              <a:t>delhi</a:t>
            </a:r>
            <a:r>
              <a:rPr lang="en-US" sz="1200" b="0" i="0" kern="1200" dirty="0">
                <a:solidFill>
                  <a:schemeClr val="tx1"/>
                </a:solidFill>
                <a:effectLst/>
                <a:latin typeface="+mn-lt"/>
                <a:ea typeface="+mn-ea"/>
                <a:cs typeface="+mn-cs"/>
              </a:rPr>
              <a:t> for that. For 3 months the device will be sold in tech stores like Reliance digital trends, </a:t>
            </a:r>
            <a:r>
              <a:rPr lang="en-US" sz="1200" b="0" i="0" kern="1200" dirty="0" err="1">
                <a:solidFill>
                  <a:schemeClr val="tx1"/>
                </a:solidFill>
                <a:effectLst/>
                <a:latin typeface="+mn-lt"/>
                <a:ea typeface="+mn-ea"/>
                <a:cs typeface="+mn-cs"/>
              </a:rPr>
              <a:t>croma</a:t>
            </a:r>
            <a:r>
              <a:rPr lang="en-US" sz="1200" b="0" i="0" kern="1200" dirty="0">
                <a:solidFill>
                  <a:schemeClr val="tx1"/>
                </a:solidFill>
                <a:effectLst/>
                <a:latin typeface="+mn-lt"/>
                <a:ea typeface="+mn-ea"/>
                <a:cs typeface="+mn-cs"/>
              </a:rPr>
              <a:t> and hometown. </a:t>
            </a:r>
          </a:p>
          <a:p>
            <a:r>
              <a:rPr lang="en-US" sz="1200" b="0" i="0" kern="1200" dirty="0">
                <a:solidFill>
                  <a:schemeClr val="tx1"/>
                </a:solidFill>
                <a:effectLst/>
                <a:latin typeface="+mn-lt"/>
                <a:ea typeface="+mn-ea"/>
                <a:cs typeface="+mn-cs"/>
              </a:rPr>
              <a:t>After that we’ll fix our defects if any and then we’ll do the national rollout on the E-commerce websites like Amazon, Flipkart, Snapdeal, allowing the user to buy the product online. </a:t>
            </a:r>
          </a:p>
          <a:p>
            <a:r>
              <a:rPr lang="en-US" sz="1200" b="0" i="0" kern="1200" dirty="0">
                <a:solidFill>
                  <a:schemeClr val="tx1"/>
                </a:solidFill>
                <a:effectLst/>
                <a:latin typeface="+mn-lt"/>
                <a:ea typeface="+mn-ea"/>
                <a:cs typeface="+mn-cs"/>
              </a:rPr>
              <a:t>The product will also be made available offline, at retail electronic stores. </a:t>
            </a:r>
          </a:p>
          <a:p>
            <a:r>
              <a:rPr lang="en-US" sz="1200" b="0" i="0" kern="1200" dirty="0">
                <a:solidFill>
                  <a:schemeClr val="tx1"/>
                </a:solidFill>
                <a:effectLst/>
                <a:latin typeface="+mn-lt"/>
                <a:ea typeface="+mn-ea"/>
                <a:cs typeface="+mn-cs"/>
              </a:rPr>
              <a:t>Since the App is supported by iOS and Android, it will be made available by Google plays stores and Apple play stores.</a:t>
            </a:r>
          </a:p>
          <a:p>
            <a:r>
              <a:rPr lang="en-US" sz="1200" b="0" i="0" kern="1200" dirty="0">
                <a:solidFill>
                  <a:schemeClr val="tx1"/>
                </a:solidFill>
                <a:effectLst/>
                <a:latin typeface="+mn-lt"/>
                <a:ea typeface="+mn-ea"/>
                <a:cs typeface="+mn-cs"/>
              </a:rPr>
              <a:t>Web based service will also be made available, orders will be taken from our website as well. </a:t>
            </a:r>
          </a:p>
          <a:p>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17</a:t>
            </a:fld>
            <a:endParaRPr lang="en-US"/>
          </a:p>
        </p:txBody>
      </p:sp>
    </p:spTree>
    <p:extLst>
      <p:ext uri="{BB962C8B-B14F-4D97-AF65-F5344CB8AC3E}">
        <p14:creationId xmlns:p14="http://schemas.microsoft.com/office/powerpoint/2010/main" val="4429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come up with 2 pricing models for our product, the basic version and the pro version. The basic version offers only a video doorbell at a cost of 1211.76 Rs. With the Pro version the customers will be able to get a recording of 24 hours of Triggered activity with an additional cost of 500 </a:t>
            </a:r>
            <a:r>
              <a:rPr lang="en-US" dirty="0" err="1"/>
              <a:t>rs</a:t>
            </a:r>
            <a:r>
              <a:rPr lang="en-US" dirty="0"/>
              <a:t>.</a:t>
            </a:r>
          </a:p>
        </p:txBody>
      </p:sp>
      <p:sp>
        <p:nvSpPr>
          <p:cNvPr id="4" name="Slide Number Placeholder 3"/>
          <p:cNvSpPr>
            <a:spLocks noGrp="1"/>
          </p:cNvSpPr>
          <p:nvPr>
            <p:ph type="sldNum" sz="quarter" idx="5"/>
          </p:nvPr>
        </p:nvSpPr>
        <p:spPr/>
        <p:txBody>
          <a:bodyPr/>
          <a:lstStyle/>
          <a:p>
            <a:fld id="{8EEF8D86-8233-4F00-AFA2-2848783DA630}" type="slidenum">
              <a:rPr lang="en-US" smtClean="0"/>
              <a:t>18</a:t>
            </a:fld>
            <a:endParaRPr lang="en-US"/>
          </a:p>
        </p:txBody>
      </p:sp>
    </p:spTree>
    <p:extLst>
      <p:ext uri="{BB962C8B-B14F-4D97-AF65-F5344CB8AC3E}">
        <p14:creationId xmlns:p14="http://schemas.microsoft.com/office/powerpoint/2010/main" val="5582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providing Flexible EMI options and also a free one month trail period for our pro version.</a:t>
            </a:r>
          </a:p>
        </p:txBody>
      </p:sp>
      <p:sp>
        <p:nvSpPr>
          <p:cNvPr id="4" name="Slide Number Placeholder 3"/>
          <p:cNvSpPr>
            <a:spLocks noGrp="1"/>
          </p:cNvSpPr>
          <p:nvPr>
            <p:ph type="sldNum" sz="quarter" idx="5"/>
          </p:nvPr>
        </p:nvSpPr>
        <p:spPr/>
        <p:txBody>
          <a:bodyPr/>
          <a:lstStyle/>
          <a:p>
            <a:fld id="{8EEF8D86-8233-4F00-AFA2-2848783DA630}" type="slidenum">
              <a:rPr lang="en-US" smtClean="0"/>
              <a:t>19</a:t>
            </a:fld>
            <a:endParaRPr lang="en-US"/>
          </a:p>
        </p:txBody>
      </p:sp>
    </p:spTree>
    <p:extLst>
      <p:ext uri="{BB962C8B-B14F-4D97-AF65-F5344CB8AC3E}">
        <p14:creationId xmlns:p14="http://schemas.microsoft.com/office/powerpoint/2010/main" val="189970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us have an overview of the </a:t>
            </a:r>
            <a:r>
              <a:rPr lang="en-US" sz="1200" b="0" i="0" u="none" strike="noStrike" kern="1200" dirty="0" err="1">
                <a:solidFill>
                  <a:schemeClr val="tx1"/>
                </a:solidFill>
                <a:effectLst/>
                <a:latin typeface="+mn-lt"/>
                <a:ea typeface="+mn-ea"/>
                <a:cs typeface="+mn-cs"/>
              </a:rPr>
              <a:t>product.Hello</a:t>
            </a:r>
            <a:r>
              <a:rPr lang="en-US" sz="1200" b="0" i="0" u="none" strike="noStrike" kern="1200" dirty="0">
                <a:solidFill>
                  <a:schemeClr val="tx1"/>
                </a:solidFill>
                <a:effectLst/>
                <a:latin typeface="+mn-lt"/>
                <a:ea typeface="+mn-ea"/>
                <a:cs typeface="+mn-cs"/>
              </a:rPr>
              <a:t> doorbell is a type of smart doorbell. A smart doorbell is nothing but an improvised version of day-to-day audio doorbells. Hello doorbell lets a user see, hear and speak to visitors in real time from anywhere. It has an attached camera which can record or live stream the actions that are happening in front of it. It is connected near the front door of the home; which is generally the place that needs the most </a:t>
            </a:r>
            <a:r>
              <a:rPr lang="en-US" sz="1200" b="0" i="0" u="none" strike="noStrike" kern="1200" dirty="0" err="1">
                <a:solidFill>
                  <a:schemeClr val="tx1"/>
                </a:solidFill>
                <a:effectLst/>
                <a:latin typeface="+mn-lt"/>
                <a:ea typeface="+mn-ea"/>
                <a:cs typeface="+mn-cs"/>
              </a:rPr>
              <a:t>security.Few</a:t>
            </a:r>
            <a:r>
              <a:rPr lang="en-US" sz="1200" b="0" i="0" u="none" strike="noStrike" kern="1200" dirty="0">
                <a:solidFill>
                  <a:schemeClr val="tx1"/>
                </a:solidFill>
                <a:effectLst/>
                <a:latin typeface="+mn-lt"/>
                <a:ea typeface="+mn-ea"/>
                <a:cs typeface="+mn-cs"/>
              </a:rPr>
              <a:t> of the best features of this doorbell are –1. Security alerts : Alerts are delivered at phone, tablet and PC whenever anyone presses the doorbell or triggers the built in motion sensors2. Monitor property : We can monitor our property in HD video and check on our home at anytime with on demand video and audio.3. Detect motion : When people visit our property we can come to know about that by motion sensors of this doorbell.</a:t>
            </a:r>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2</a:t>
            </a:fld>
            <a:endParaRPr lang="en-US"/>
          </a:p>
        </p:txBody>
      </p:sp>
    </p:spTree>
    <p:extLst>
      <p:ext uri="{BB962C8B-B14F-4D97-AF65-F5344CB8AC3E}">
        <p14:creationId xmlns:p14="http://schemas.microsoft.com/office/powerpoint/2010/main" val="556344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marketing cost estimate is around 9 </a:t>
            </a:r>
            <a:r>
              <a:rPr lang="en-US" dirty="0" err="1"/>
              <a:t>lkh</a:t>
            </a:r>
            <a:r>
              <a:rPr lang="en-US" dirty="0"/>
              <a:t> 45 thousand and 400 </a:t>
            </a:r>
            <a:r>
              <a:rPr lang="en-US" dirty="0" err="1"/>
              <a:t>rs</a:t>
            </a:r>
            <a:r>
              <a:rPr lang="en-US" dirty="0"/>
              <a:t>. You can refer to the table for split up.</a:t>
            </a:r>
          </a:p>
        </p:txBody>
      </p:sp>
      <p:sp>
        <p:nvSpPr>
          <p:cNvPr id="4" name="Slide Number Placeholder 3"/>
          <p:cNvSpPr>
            <a:spLocks noGrp="1"/>
          </p:cNvSpPr>
          <p:nvPr>
            <p:ph type="sldNum" sz="quarter" idx="5"/>
          </p:nvPr>
        </p:nvSpPr>
        <p:spPr/>
        <p:txBody>
          <a:bodyPr/>
          <a:lstStyle/>
          <a:p>
            <a:fld id="{8EEF8D86-8233-4F00-AFA2-2848783DA630}" type="slidenum">
              <a:rPr lang="en-US" smtClean="0"/>
              <a:t>20</a:t>
            </a:fld>
            <a:endParaRPr lang="en-US"/>
          </a:p>
        </p:txBody>
      </p:sp>
    </p:spTree>
    <p:extLst>
      <p:ext uri="{BB962C8B-B14F-4D97-AF65-F5344CB8AC3E}">
        <p14:creationId xmlns:p14="http://schemas.microsoft.com/office/powerpoint/2010/main" val="43080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plan to launch our product in Delhi. For the first 3 months we are planning to offer a free delivery for our product. WE are also planning to take a feedback survey from customers and resolve issues if any during this period.</a:t>
            </a:r>
          </a:p>
        </p:txBody>
      </p:sp>
      <p:sp>
        <p:nvSpPr>
          <p:cNvPr id="4" name="Slide Number Placeholder 3"/>
          <p:cNvSpPr>
            <a:spLocks noGrp="1"/>
          </p:cNvSpPr>
          <p:nvPr>
            <p:ph type="sldNum" sz="quarter" idx="5"/>
          </p:nvPr>
        </p:nvSpPr>
        <p:spPr/>
        <p:txBody>
          <a:bodyPr/>
          <a:lstStyle/>
          <a:p>
            <a:fld id="{8EEF8D86-8233-4F00-AFA2-2848783DA630}" type="slidenum">
              <a:rPr lang="en-US" smtClean="0"/>
              <a:t>21</a:t>
            </a:fld>
            <a:endParaRPr lang="en-US"/>
          </a:p>
        </p:txBody>
      </p:sp>
    </p:spTree>
    <p:extLst>
      <p:ext uri="{BB962C8B-B14F-4D97-AF65-F5344CB8AC3E}">
        <p14:creationId xmlns:p14="http://schemas.microsoft.com/office/powerpoint/2010/main" val="3894242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rate at which India’s video surveillance market is projected to grow in the upcoming years, we plan to partner with the leading ecommerce websites like </a:t>
            </a:r>
            <a:r>
              <a:rPr lang="en-US" dirty="0" err="1"/>
              <a:t>flipkart</a:t>
            </a:r>
            <a:r>
              <a:rPr lang="en-US" dirty="0"/>
              <a:t> and </a:t>
            </a:r>
            <a:r>
              <a:rPr lang="en-US" dirty="0" err="1"/>
              <a:t>ebay</a:t>
            </a:r>
            <a:r>
              <a:rPr lang="en-US" dirty="0"/>
              <a:t> for our national roll out. We also have the option of pre ordering the product before the official rollout</a:t>
            </a:r>
          </a:p>
        </p:txBody>
      </p:sp>
      <p:sp>
        <p:nvSpPr>
          <p:cNvPr id="4" name="Slide Number Placeholder 3"/>
          <p:cNvSpPr>
            <a:spLocks noGrp="1"/>
          </p:cNvSpPr>
          <p:nvPr>
            <p:ph type="sldNum" sz="quarter" idx="5"/>
          </p:nvPr>
        </p:nvSpPr>
        <p:spPr/>
        <p:txBody>
          <a:bodyPr/>
          <a:lstStyle/>
          <a:p>
            <a:fld id="{8EEF8D86-8233-4F00-AFA2-2848783DA630}" type="slidenum">
              <a:rPr lang="en-US" smtClean="0"/>
              <a:t>22</a:t>
            </a:fld>
            <a:endParaRPr lang="en-US"/>
          </a:p>
        </p:txBody>
      </p:sp>
    </p:spTree>
    <p:extLst>
      <p:ext uri="{BB962C8B-B14F-4D97-AF65-F5344CB8AC3E}">
        <p14:creationId xmlns:p14="http://schemas.microsoft.com/office/powerpoint/2010/main" val="3695413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last variable we will be addressing here is the potential threats and </a:t>
            </a:r>
            <a:r>
              <a:rPr lang="en-US" dirty="0" err="1"/>
              <a:t>weaknesses.Some</a:t>
            </a:r>
            <a:r>
              <a:rPr lang="en-US" dirty="0"/>
              <a:t> of the threats and issues we might face are as </a:t>
            </a:r>
            <a:r>
              <a:rPr lang="en-US" dirty="0" err="1"/>
              <a:t>follow:Read</a:t>
            </a:r>
            <a:r>
              <a:rPr lang="en-US" dirty="0"/>
              <a:t> the slides.</a:t>
            </a:r>
          </a:p>
        </p:txBody>
      </p:sp>
      <p:sp>
        <p:nvSpPr>
          <p:cNvPr id="4" name="Slide Number Placeholder 3"/>
          <p:cNvSpPr>
            <a:spLocks noGrp="1"/>
          </p:cNvSpPr>
          <p:nvPr>
            <p:ph type="sldNum" sz="quarter" idx="5"/>
          </p:nvPr>
        </p:nvSpPr>
        <p:spPr/>
        <p:txBody>
          <a:bodyPr/>
          <a:lstStyle/>
          <a:p>
            <a:fld id="{8EEF8D86-8233-4F00-AFA2-2848783DA630}" type="slidenum">
              <a:rPr lang="en-US" smtClean="0"/>
              <a:t>23</a:t>
            </a:fld>
            <a:endParaRPr lang="en-US"/>
          </a:p>
        </p:txBody>
      </p:sp>
    </p:spTree>
    <p:extLst>
      <p:ext uri="{BB962C8B-B14F-4D97-AF65-F5344CB8AC3E}">
        <p14:creationId xmlns:p14="http://schemas.microsoft.com/office/powerpoint/2010/main" val="170716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of the best uses of ring doorbell includes-1. Security – To reduce the chances of a crimes, thefts, burglaries, this device is quite reliable. The hidden camera installed in the doorbell isn’t that visible, so that would be a definite miss by any robber who isn’t aware of new security technologies. If we think that some zone at the front door is more vulnerable then we can add more security at that place by marking that distance to be covered in the motion sensing zone. So that any activity in that part will be detected.2. Answering people remotely – At times when we are not at home, and suppose any of our family member or friends visit our house then we can answer them remotely. This feature of easy communication is also helpful to give a reply to the package delivery man.3. Keeping eye on kids and pets - When they are playing outside, or in the front yard portion of house, we can stay rest assured of their safety.</a:t>
            </a:r>
            <a:br>
              <a:rPr lang="en-US" dirty="0"/>
            </a:br>
            <a:r>
              <a:rPr lang="en-US" dirty="0"/>
              <a:t>As we have already become familiar with this product, let us dive further more for the problem statement.</a:t>
            </a:r>
            <a:br>
              <a:rPr lang="en-US" dirty="0"/>
            </a:br>
            <a:r>
              <a:rPr lang="en-US" dirty="0"/>
              <a:t>One of the best purpose that Hello doorbell solves is to reduce the chances of thefts and robberies as already mentioned earlier. Keeping that point in mind and to help people overcome the problems they are facing, we are going further with marketing this product. We are selecting the territory of Delhi for launching this product in India. One of the reasons being, the crime rate in Delhi was around 1200 cases per 100,000 people, which is 4 times more than other metropolitan cities of India. Rising crimes leads to rise in need of security.</a:t>
            </a:r>
          </a:p>
          <a:p>
            <a:endParaRPr lang="en-US" dirty="0"/>
          </a:p>
          <a:p>
            <a:r>
              <a:rPr lang="en-US" dirty="0"/>
              <a:t>My colleague Hira will take the presentation further on to talk about the potential customers of our product</a:t>
            </a:r>
          </a:p>
        </p:txBody>
      </p:sp>
      <p:sp>
        <p:nvSpPr>
          <p:cNvPr id="4" name="Slide Number Placeholder 3"/>
          <p:cNvSpPr>
            <a:spLocks noGrp="1"/>
          </p:cNvSpPr>
          <p:nvPr>
            <p:ph type="sldNum" sz="quarter" idx="5"/>
          </p:nvPr>
        </p:nvSpPr>
        <p:spPr/>
        <p:txBody>
          <a:bodyPr/>
          <a:lstStyle/>
          <a:p>
            <a:fld id="{8EEF8D86-8233-4F00-AFA2-2848783DA630}" type="slidenum">
              <a:rPr lang="en-US" smtClean="0"/>
              <a:t>3</a:t>
            </a:fld>
            <a:endParaRPr lang="en-US"/>
          </a:p>
        </p:txBody>
      </p:sp>
    </p:spTree>
    <p:extLst>
      <p:ext uri="{BB962C8B-B14F-4D97-AF65-F5344CB8AC3E}">
        <p14:creationId xmlns:p14="http://schemas.microsoft.com/office/powerpoint/2010/main" val="237794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There is a wide range of potential customers based on our product. We are launching our product in Delhi and their population is rapidly growing every year which means their family is dynamic and no of household is also increasing. We will be focusing on residential areas, some of the residential areas we will be focusing on are middle to upper class areas that can afford our product</a:t>
            </a:r>
          </a:p>
          <a:p>
            <a:pPr rtl="0"/>
            <a:r>
              <a:rPr lang="en-US" sz="1200" b="0" i="0" kern="1200" dirty="0">
                <a:solidFill>
                  <a:schemeClr val="tx1"/>
                </a:solidFill>
                <a:effectLst/>
                <a:latin typeface="+mn-lt"/>
                <a:ea typeface="+mn-ea"/>
                <a:cs typeface="+mn-cs"/>
              </a:rPr>
              <a:t>A few examples of residential areas are Greater Kailash, South Extension, Defense Colony.</a:t>
            </a:r>
          </a:p>
          <a:p>
            <a:pPr rtl="0"/>
            <a:r>
              <a:rPr lang="en-US" sz="1200" b="0" i="0" kern="1200" dirty="0">
                <a:solidFill>
                  <a:schemeClr val="tx1"/>
                </a:solidFill>
                <a:effectLst/>
                <a:latin typeface="+mn-lt"/>
                <a:ea typeface="+mn-ea"/>
                <a:cs typeface="+mn-cs"/>
              </a:rPr>
              <a:t>- Also, this is a product for working parents who would want to take care of their children, pet, who are at home, With this product the parents feel safer by knowing  who will be visiting the house. </a:t>
            </a:r>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4</a:t>
            </a:fld>
            <a:endParaRPr lang="en-US"/>
          </a:p>
        </p:txBody>
      </p:sp>
    </p:spTree>
    <p:extLst>
      <p:ext uri="{BB962C8B-B14F-4D97-AF65-F5344CB8AC3E}">
        <p14:creationId xmlns:p14="http://schemas.microsoft.com/office/powerpoint/2010/main" val="204756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anything there will be competition</a:t>
            </a:r>
          </a:p>
          <a:p>
            <a:r>
              <a:rPr lang="en-US" sz="1200" b="0" i="0" kern="1200" dirty="0">
                <a:solidFill>
                  <a:schemeClr val="tx1"/>
                </a:solidFill>
                <a:effectLst/>
                <a:latin typeface="+mn-lt"/>
                <a:ea typeface="+mn-ea"/>
                <a:cs typeface="+mn-cs"/>
              </a:rPr>
              <a:t>India has access to other video doorbells. One of the competitor is :</a:t>
            </a:r>
          </a:p>
          <a:p>
            <a:pPr rtl="0"/>
            <a:r>
              <a:rPr lang="en-US" sz="1200" b="0" i="0" kern="1200" dirty="0">
                <a:solidFill>
                  <a:schemeClr val="tx1"/>
                </a:solidFill>
                <a:effectLst/>
                <a:latin typeface="+mn-lt"/>
                <a:ea typeface="+mn-ea"/>
                <a:cs typeface="+mn-cs"/>
              </a:rPr>
              <a:t>-Godrej Solus ST 7 Lite Video Door Phone: It lets you know who’s there at the door without having to open it. This can be a threat to our product since our product doesn’t allow the unlocking door without attending it.</a:t>
            </a:r>
          </a:p>
          <a:p>
            <a:pPr rtl="0"/>
            <a:r>
              <a:rPr lang="en-US" sz="1200" b="0" i="0" kern="1200" dirty="0">
                <a:solidFill>
                  <a:schemeClr val="tx1"/>
                </a:solidFill>
                <a:effectLst/>
                <a:latin typeface="+mn-lt"/>
                <a:ea typeface="+mn-ea"/>
                <a:cs typeface="+mn-cs"/>
              </a:rPr>
              <a:t> It can connect to up to 2 Outdoor units, 2 CCTV cameras, 1 master monitor + 3 slave monitors, and 1 CCTV output. It also supports 1 channel output relay to open the slide gate. This doorbell is Vandal Resistant and Weatherproof. You can check all notifications on your smartphone while you out and on your TV when you are watching it.</a:t>
            </a:r>
          </a:p>
          <a:p>
            <a:pPr rtl="0"/>
            <a:r>
              <a:rPr lang="en-US" sz="1200" b="0" i="0" kern="1200" dirty="0">
                <a:solidFill>
                  <a:schemeClr val="tx1"/>
                </a:solidFill>
                <a:effectLst/>
                <a:latin typeface="+mn-lt"/>
                <a:ea typeface="+mn-ea"/>
                <a:cs typeface="+mn-cs"/>
              </a:rPr>
              <a:t>-water and dust resistance </a:t>
            </a:r>
          </a:p>
          <a:p>
            <a:pPr rtl="0"/>
            <a:r>
              <a:rPr lang="en-US" sz="1200" b="0" i="0" kern="1200" dirty="0">
                <a:solidFill>
                  <a:schemeClr val="tx1"/>
                </a:solidFill>
                <a:effectLst/>
                <a:latin typeface="+mn-lt"/>
                <a:ea typeface="+mn-ea"/>
                <a:cs typeface="+mn-cs"/>
              </a:rPr>
              <a:t>Another competitor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-Panasonic VL-SW251BX Video Door Phone can connect up to 4 wireless monitors and you can do intercom call between them – meaning that there is both way video call. It supports night vision and voice changer. With 0.3 MP camera, it can record a maximum 50 events or 400 images. These products are already launched in India and can be a potential threat.</a:t>
            </a:r>
          </a:p>
          <a:p>
            <a:br>
              <a:rPr lang="en-US" dirty="0"/>
            </a:br>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5</a:t>
            </a:fld>
            <a:endParaRPr lang="en-US"/>
          </a:p>
        </p:txBody>
      </p:sp>
    </p:spTree>
    <p:extLst>
      <p:ext uri="{BB962C8B-B14F-4D97-AF65-F5344CB8AC3E}">
        <p14:creationId xmlns:p14="http://schemas.microsoft.com/office/powerpoint/2010/main" val="279776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few of the assumptions for our product is </a:t>
            </a:r>
          </a:p>
          <a:p>
            <a:pPr marL="285750" indent="-285750" fontAlgn="base">
              <a:buFont typeface="Wingdings" panose="05000000000000000000" pitchFamily="2" charset="2"/>
              <a:buChar char="§"/>
            </a:pPr>
            <a:r>
              <a:rPr lang="en-US" dirty="0">
                <a:latin typeface="Comic Sans MS" panose="030F0702030302020204" pitchFamily="66" charset="0"/>
              </a:rPr>
              <a:t>It is an Established company (Founded in 2012)</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Comic Sans MS" panose="030F0702030302020204" pitchFamily="66" charset="0"/>
              </a:rPr>
              <a:t>Sales are rapidly growing ever since then - </a:t>
            </a:r>
            <a:r>
              <a:rPr lang="en-US" sz="1200" b="0" i="0" kern="1200" dirty="0">
                <a:solidFill>
                  <a:schemeClr val="tx1"/>
                </a:solidFill>
                <a:effectLst/>
                <a:latin typeface="+mn-lt"/>
                <a:ea typeface="+mn-ea"/>
                <a:cs typeface="+mn-cs"/>
              </a:rPr>
              <a:t>The doorbell has not changed since it was invented in 1880, until recently in the last 8 years.  So </a:t>
            </a:r>
            <a:r>
              <a:rPr lang="en-US" sz="1200" b="0" i="0" kern="1200" dirty="0">
                <a:solidFill>
                  <a:schemeClr val="tx1"/>
                </a:solidFill>
                <a:effectLst/>
                <a:latin typeface="Comic Sans MS" panose="030F0702030302020204" pitchFamily="66" charset="0"/>
                <a:ea typeface="+mn-ea"/>
                <a:cs typeface="+mn-cs"/>
              </a:rPr>
              <a:t>t</a:t>
            </a:r>
            <a:r>
              <a:rPr lang="en-US" dirty="0">
                <a:latin typeface="Comic Sans MS" panose="030F0702030302020204" pitchFamily="66" charset="0"/>
              </a:rPr>
              <a:t>his Advanced technology will definitely attract lot of customers </a:t>
            </a:r>
          </a:p>
          <a:p>
            <a:pPr marL="0" indent="0" fontAlgn="base">
              <a:buFont typeface="Wingdings" panose="05000000000000000000" pitchFamily="2" charset="2"/>
              <a:buNone/>
            </a:pPr>
            <a:r>
              <a:rPr lang="en-US" dirty="0">
                <a:latin typeface="Comic Sans MS" panose="030F0702030302020204" pitchFamily="66" charset="0"/>
              </a:rPr>
              <a:t>A few of the assumptions that users may have for our product to not buy are </a:t>
            </a:r>
          </a:p>
          <a:p>
            <a:pPr marL="285750" indent="-285750" fontAlgn="base">
              <a:buFont typeface="Wingdings" panose="05000000000000000000" pitchFamily="2" charset="2"/>
              <a:buChar char="§"/>
            </a:pPr>
            <a:r>
              <a:rPr lang="en-US" dirty="0">
                <a:latin typeface="Comic Sans MS" panose="030F0702030302020204" pitchFamily="66" charset="0"/>
              </a:rPr>
              <a:t>There feel they  may Not have privacy ,</a:t>
            </a:r>
          </a:p>
          <a:p>
            <a:pPr marL="285750" indent="-285750" fontAlgn="base">
              <a:buFont typeface="Wingdings" panose="05000000000000000000" pitchFamily="2" charset="2"/>
              <a:buChar char="§"/>
            </a:pPr>
            <a:r>
              <a:rPr lang="en-US" dirty="0">
                <a:latin typeface="Comic Sans MS" panose="030F0702030302020204" pitchFamily="66" charset="0"/>
              </a:rPr>
              <a:t>They feel there may be Surveillance concerns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Comic Sans MS" panose="030F0702030302020204" pitchFamily="66" charset="0"/>
              </a:rPr>
              <a:t>There is a threat to civil liberties  based on assumptions that police is using to tap these doorbells or anybody can tap into through </a:t>
            </a:r>
            <a:r>
              <a:rPr lang="en-US" dirty="0" err="1">
                <a:latin typeface="Comic Sans MS" panose="030F0702030302020204" pitchFamily="66" charset="0"/>
              </a:rPr>
              <a:t>wifi</a:t>
            </a:r>
            <a:r>
              <a:rPr lang="en-US" dirty="0">
                <a:latin typeface="Comic Sans MS" panose="030F0702030302020204" pitchFamily="66" charset="0"/>
              </a:rPr>
              <a:t>, these are the major concerns for potential customers</a:t>
            </a:r>
          </a:p>
        </p:txBody>
      </p:sp>
      <p:sp>
        <p:nvSpPr>
          <p:cNvPr id="4" name="Slide Number Placeholder 3"/>
          <p:cNvSpPr>
            <a:spLocks noGrp="1"/>
          </p:cNvSpPr>
          <p:nvPr>
            <p:ph type="sldNum" sz="quarter" idx="5"/>
          </p:nvPr>
        </p:nvSpPr>
        <p:spPr/>
        <p:txBody>
          <a:bodyPr/>
          <a:lstStyle/>
          <a:p>
            <a:fld id="{8EEF8D86-8233-4F00-AFA2-2848783DA630}" type="slidenum">
              <a:rPr lang="en-US" smtClean="0"/>
              <a:t>6</a:t>
            </a:fld>
            <a:endParaRPr lang="en-US"/>
          </a:p>
        </p:txBody>
      </p:sp>
    </p:spTree>
    <p:extLst>
      <p:ext uri="{BB962C8B-B14F-4D97-AF65-F5344CB8AC3E}">
        <p14:creationId xmlns:p14="http://schemas.microsoft.com/office/powerpoint/2010/main" val="299754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Market segmentation is becoming an increasingly important issue in </a:t>
            </a:r>
            <a:r>
              <a:rPr lang="en-US" sz="1200" b="0" i="0" u="none" strike="noStrike" kern="1200" dirty="0">
                <a:solidFill>
                  <a:schemeClr val="tx1"/>
                </a:solidFill>
                <a:effectLst/>
                <a:latin typeface="+mn-lt"/>
                <a:ea typeface="+mn-ea"/>
                <a:cs typeface="+mn-cs"/>
                <a:hlinkClick r:id="rId3" tooltip="market research"/>
              </a:rPr>
              <a:t>market research</a:t>
            </a:r>
            <a:r>
              <a:rPr lang="en-US" sz="1200" b="0" i="0" kern="1200" dirty="0">
                <a:solidFill>
                  <a:schemeClr val="tx1"/>
                </a:solidFill>
                <a:effectLst/>
                <a:latin typeface="+mn-lt"/>
                <a:ea typeface="+mn-ea"/>
                <a:cs typeface="+mn-cs"/>
              </a:rPr>
              <a:t> and business intelligence in India. Segmentation, as defined in market reports by the Market Research Company India, helps companies identify and pin point the market into groups of potential customers with similar motivations and characteristics. By segmenting out certain markets it makes marketing in this growing economy far more productive and profitable.  For our product, we are considering the following segments: </a:t>
            </a:r>
          </a:p>
          <a:p>
            <a:pPr lvl="1"/>
            <a:r>
              <a:rPr lang="en-US" sz="1200" b="0" i="0" kern="1200" dirty="0">
                <a:solidFill>
                  <a:schemeClr val="tx1"/>
                </a:solidFill>
                <a:effectLst/>
                <a:latin typeface="+mn-lt"/>
                <a:ea typeface="+mn-ea"/>
                <a:cs typeface="+mn-cs"/>
              </a:rPr>
              <a:t>Geographic Segmentation : We will be segmenting regions based on the crime rates in different states of India and also population density,</a:t>
            </a:r>
          </a:p>
          <a:p>
            <a:pPr lvl="1"/>
            <a:r>
              <a:rPr lang="en-US" sz="1200" b="0" i="0" kern="1200" dirty="0">
                <a:solidFill>
                  <a:schemeClr val="tx1"/>
                </a:solidFill>
                <a:effectLst/>
                <a:latin typeface="+mn-lt"/>
                <a:ea typeface="+mn-ea"/>
                <a:cs typeface="+mn-cs"/>
              </a:rPr>
              <a:t>Demographic Segmentation : For demographic segmentation, we will be considering different incomes of families and different types of residence.</a:t>
            </a:r>
          </a:p>
          <a:p>
            <a:pPr lvl="1"/>
            <a:r>
              <a:rPr lang="en-US" sz="1200" b="0" i="0" kern="1200" dirty="0" err="1">
                <a:solidFill>
                  <a:schemeClr val="tx1"/>
                </a:solidFill>
                <a:effectLst/>
                <a:latin typeface="+mn-lt"/>
                <a:ea typeface="+mn-ea"/>
                <a:cs typeface="+mn-cs"/>
              </a:rPr>
              <a:t>Pyschographic</a:t>
            </a:r>
            <a:r>
              <a:rPr lang="en-US" sz="1200" b="0" i="0" kern="1200" dirty="0">
                <a:solidFill>
                  <a:schemeClr val="tx1"/>
                </a:solidFill>
                <a:effectLst/>
                <a:latin typeface="+mn-lt"/>
                <a:ea typeface="+mn-ea"/>
                <a:cs typeface="+mn-cs"/>
              </a:rPr>
              <a:t> Segmentation:  we will be conducting - </a:t>
            </a:r>
          </a:p>
          <a:p>
            <a:pPr lvl="1"/>
            <a:r>
              <a:rPr lang="en-US" sz="1200" b="1" i="0" kern="1200" dirty="0">
                <a:solidFill>
                  <a:schemeClr val="tx1"/>
                </a:solidFill>
                <a:effectLst/>
                <a:latin typeface="+mn-lt"/>
                <a:ea typeface="+mn-ea"/>
                <a:cs typeface="+mn-cs"/>
              </a:rPr>
              <a:t>Interviews</a:t>
            </a:r>
            <a:r>
              <a:rPr lang="en-US" sz="1200" b="0" i="0" kern="1200" dirty="0">
                <a:solidFill>
                  <a:schemeClr val="tx1"/>
                </a:solidFill>
                <a:effectLst/>
                <a:latin typeface="+mn-lt"/>
                <a:ea typeface="+mn-ea"/>
                <a:cs typeface="+mn-cs"/>
              </a:rPr>
              <a:t>: Interviewing working parents on the need of security for their children.</a:t>
            </a:r>
          </a:p>
          <a:p>
            <a:pPr lvl="1"/>
            <a:r>
              <a:rPr lang="en-US" sz="1200" b="1" i="0" kern="1200" dirty="0">
                <a:solidFill>
                  <a:schemeClr val="tx1"/>
                </a:solidFill>
                <a:effectLst/>
                <a:latin typeface="+mn-lt"/>
                <a:ea typeface="+mn-ea"/>
                <a:cs typeface="+mn-cs"/>
              </a:rPr>
              <a:t>Surveys</a:t>
            </a:r>
            <a:r>
              <a:rPr lang="en-US" sz="1200" b="0" i="0" kern="1200" dirty="0">
                <a:solidFill>
                  <a:schemeClr val="tx1"/>
                </a:solidFill>
                <a:effectLst/>
                <a:latin typeface="+mn-lt"/>
                <a:ea typeface="+mn-ea"/>
                <a:cs typeface="+mn-cs"/>
              </a:rPr>
              <a:t>: Surveys will be conducted to understand which region/state has the highest crime rate</a:t>
            </a:r>
          </a:p>
          <a:p>
            <a:pPr lvl="1"/>
            <a:r>
              <a:rPr lang="en-US" sz="1200" b="1" i="0" kern="1200" dirty="0">
                <a:solidFill>
                  <a:schemeClr val="tx1"/>
                </a:solidFill>
                <a:effectLst/>
                <a:latin typeface="+mn-lt"/>
                <a:ea typeface="+mn-ea"/>
                <a:cs typeface="+mn-cs"/>
              </a:rPr>
              <a:t>Customer data:</a:t>
            </a:r>
            <a:r>
              <a:rPr lang="en-US" sz="1200" b="0" i="0" kern="1200" dirty="0">
                <a:solidFill>
                  <a:schemeClr val="tx1"/>
                </a:solidFill>
                <a:effectLst/>
                <a:latin typeface="+mn-lt"/>
                <a:ea typeface="+mn-ea"/>
                <a:cs typeface="+mn-cs"/>
              </a:rPr>
              <a:t> we will collect data on most bought items in Delhi and decide on the category of the product. The Electronic items and household appliances are in top 20 most bought product categories in Delhi.</a:t>
            </a:r>
          </a:p>
          <a:p>
            <a:pPr lvl="1"/>
            <a:r>
              <a:rPr lang="en-US" sz="1200" dirty="0"/>
              <a:t>4. Behavioral Segmentation – Based on what customers need like good sound system, high resolution camera, ease of installation, basically the benefits sought by customers.</a:t>
            </a:r>
            <a:endParaRPr lang="en-US" dirty="0"/>
          </a:p>
          <a:p>
            <a:pPr rtl="0"/>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7</a:t>
            </a:fld>
            <a:endParaRPr lang="en-US"/>
          </a:p>
        </p:txBody>
      </p:sp>
    </p:spTree>
    <p:extLst>
      <p:ext uri="{BB962C8B-B14F-4D97-AF65-F5344CB8AC3E}">
        <p14:creationId xmlns:p14="http://schemas.microsoft.com/office/powerpoint/2010/main" val="389677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 Targeting is required to evaluate the potential and commercial attractiveness of each segment.</a:t>
            </a:r>
          </a:p>
          <a:p>
            <a:r>
              <a:rPr lang="en-US" dirty="0"/>
              <a:t>For selecting the target market, we have considered the factors like </a:t>
            </a:r>
            <a:r>
              <a:rPr lang="en-US" sz="1200" b="1" i="0" kern="1200" dirty="0">
                <a:solidFill>
                  <a:schemeClr val="tx1"/>
                </a:solidFill>
                <a:effectLst/>
                <a:latin typeface="+mn-lt"/>
                <a:ea typeface="+mn-ea"/>
                <a:cs typeface="+mn-cs"/>
              </a:rPr>
              <a:t>Criteria Size:</a:t>
            </a:r>
            <a:r>
              <a:rPr lang="en-US" sz="1200" b="0" i="0" kern="1200" dirty="0">
                <a:solidFill>
                  <a:schemeClr val="tx1"/>
                </a:solidFill>
                <a:effectLst/>
                <a:latin typeface="+mn-lt"/>
                <a:ea typeface="+mn-ea"/>
                <a:cs typeface="+mn-cs"/>
              </a:rPr>
              <a:t> How large the market size is, does it justify segmenting</a:t>
            </a:r>
          </a:p>
          <a:p>
            <a:r>
              <a:rPr lang="en-US" sz="1200" b="0" i="0" kern="1200" dirty="0">
                <a:solidFill>
                  <a:schemeClr val="tx1"/>
                </a:solidFill>
                <a:effectLst/>
                <a:latin typeface="+mn-lt"/>
                <a:ea typeface="+mn-ea"/>
                <a:cs typeface="+mn-cs"/>
              </a:rPr>
              <a:t>we have ensured to have measurable differences between segments.</a:t>
            </a:r>
          </a:p>
          <a:p>
            <a:r>
              <a:rPr lang="en-US" sz="1200" b="1" i="0" kern="1200" dirty="0">
                <a:solidFill>
                  <a:schemeClr val="tx1"/>
                </a:solidFill>
                <a:effectLst/>
                <a:latin typeface="+mn-lt"/>
                <a:ea typeface="+mn-ea"/>
                <a:cs typeface="+mn-cs"/>
              </a:rPr>
              <a:t>Next factor is Money, </a:t>
            </a:r>
            <a:r>
              <a:rPr lang="en-US" sz="1200" b="0" i="0" kern="1200" dirty="0">
                <a:solidFill>
                  <a:schemeClr val="tx1"/>
                </a:solidFill>
                <a:effectLst/>
                <a:latin typeface="+mn-lt"/>
                <a:ea typeface="+mn-ea"/>
                <a:cs typeface="+mn-cs"/>
              </a:rPr>
              <a:t>Anticipated profits must exceed the costs of additional marketing plans and other changes.</a:t>
            </a:r>
          </a:p>
          <a:p>
            <a:r>
              <a:rPr lang="en-US" sz="1200" b="0" i="0" kern="1200" dirty="0">
                <a:solidFill>
                  <a:schemeClr val="tx1"/>
                </a:solidFill>
                <a:effectLst/>
                <a:latin typeface="+mn-lt"/>
                <a:ea typeface="+mn-ea"/>
                <a:cs typeface="+mn-cs"/>
              </a:rPr>
              <a:t>How easily each segment is accessible to our team and if the segment is able to receive our marketing messages</a:t>
            </a:r>
          </a:p>
          <a:p>
            <a:r>
              <a:rPr lang="en-US" sz="1200" b="0" i="0" kern="1200" dirty="0">
                <a:solidFill>
                  <a:schemeClr val="tx1"/>
                </a:solidFill>
                <a:effectLst/>
                <a:latin typeface="+mn-lt"/>
                <a:ea typeface="+mn-ea"/>
                <a:cs typeface="+mn-cs"/>
              </a:rPr>
              <a:t>Based on these factors, we have targeted </a:t>
            </a:r>
            <a:r>
              <a:rPr lang="en-US" sz="1200" b="1" i="0" kern="1200" dirty="0">
                <a:solidFill>
                  <a:schemeClr val="tx1"/>
                </a:solidFill>
                <a:effectLst/>
                <a:latin typeface="+mn-lt"/>
                <a:ea typeface="+mn-ea"/>
                <a:cs typeface="+mn-cs"/>
              </a:rPr>
              <a:t>Delhi</a:t>
            </a:r>
            <a:r>
              <a:rPr lang="en-US" sz="1200" b="0" i="0" kern="1200" dirty="0">
                <a:solidFill>
                  <a:schemeClr val="tx1"/>
                </a:solidFill>
                <a:effectLst/>
                <a:latin typeface="+mn-lt"/>
                <a:ea typeface="+mn-ea"/>
                <a:cs typeface="+mn-cs"/>
              </a:rPr>
              <a:t> – most densely populated state with highest </a:t>
            </a:r>
            <a:r>
              <a:rPr lang="en-US" sz="1200" b="1" i="0" kern="1200" dirty="0">
                <a:solidFill>
                  <a:schemeClr val="tx1"/>
                </a:solidFill>
                <a:effectLst/>
                <a:latin typeface="+mn-lt"/>
                <a:ea typeface="+mn-ea"/>
                <a:cs typeface="+mn-cs"/>
              </a:rPr>
              <a:t>crime</a:t>
            </a:r>
            <a:r>
              <a:rPr lang="en-US" sz="1200" b="0" i="0" kern="1200" dirty="0">
                <a:solidFill>
                  <a:schemeClr val="tx1"/>
                </a:solidFill>
                <a:effectLst/>
                <a:latin typeface="+mn-lt"/>
                <a:ea typeface="+mn-ea"/>
                <a:cs typeface="+mn-cs"/>
              </a:rPr>
              <a:t> rate of 67.87. In Delhi, we will also be concentrating on more densely populated cities like New Delhi, </a:t>
            </a:r>
            <a:r>
              <a:rPr lang="en-US" sz="1200" b="0" i="0" kern="1200" dirty="0" err="1">
                <a:solidFill>
                  <a:schemeClr val="tx1"/>
                </a:solidFill>
                <a:effectLst/>
                <a:latin typeface="+mn-lt"/>
                <a:ea typeface="+mn-ea"/>
                <a:cs typeface="+mn-cs"/>
              </a:rPr>
              <a:t>Kirari</a:t>
            </a:r>
            <a:r>
              <a:rPr lang="en-US" sz="1200" b="0" i="0" kern="1200" dirty="0">
                <a:solidFill>
                  <a:schemeClr val="tx1"/>
                </a:solidFill>
                <a:effectLst/>
                <a:latin typeface="+mn-lt"/>
                <a:ea typeface="+mn-ea"/>
                <a:cs typeface="+mn-cs"/>
              </a:rPr>
              <a:t> Suleman Nagar, </a:t>
            </a:r>
            <a:r>
              <a:rPr lang="en-US" sz="1200" b="0" i="0" kern="1200" dirty="0" err="1">
                <a:solidFill>
                  <a:schemeClr val="tx1"/>
                </a:solidFill>
                <a:effectLst/>
                <a:latin typeface="+mn-lt"/>
                <a:ea typeface="+mn-ea"/>
                <a:cs typeface="+mn-cs"/>
              </a:rPr>
              <a:t>Karawal</a:t>
            </a:r>
            <a:r>
              <a:rPr lang="en-US" sz="1200" b="0" i="0" kern="1200" dirty="0">
                <a:solidFill>
                  <a:schemeClr val="tx1"/>
                </a:solidFill>
                <a:effectLst/>
                <a:latin typeface="+mn-lt"/>
                <a:ea typeface="+mn-ea"/>
                <a:cs typeface="+mn-cs"/>
              </a:rPr>
              <a:t> Nagar, Sultan </a:t>
            </a:r>
            <a:r>
              <a:rPr lang="en-US" sz="1200" b="0" i="0" kern="1200" dirty="0" err="1">
                <a:solidFill>
                  <a:schemeClr val="tx1"/>
                </a:solidFill>
                <a:effectLst/>
                <a:latin typeface="+mn-lt"/>
                <a:ea typeface="+mn-ea"/>
                <a:cs typeface="+mn-cs"/>
              </a:rPr>
              <a:t>Pur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Majra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Bhalswa</a:t>
            </a:r>
            <a:r>
              <a:rPr lang="en-US" sz="1200" b="0" i="0" kern="1200" dirty="0">
                <a:solidFill>
                  <a:schemeClr val="tx1"/>
                </a:solidFill>
                <a:effectLst/>
                <a:latin typeface="+mn-lt"/>
                <a:ea typeface="+mn-ea"/>
                <a:cs typeface="+mn-cs"/>
              </a:rPr>
              <a:t> Jahangir </a:t>
            </a:r>
            <a:r>
              <a:rPr lang="en-US" sz="1200" b="0" i="0" kern="1200" dirty="0" err="1">
                <a:solidFill>
                  <a:schemeClr val="tx1"/>
                </a:solidFill>
                <a:effectLst/>
                <a:latin typeface="+mn-lt"/>
                <a:ea typeface="+mn-ea"/>
                <a:cs typeface="+mn-cs"/>
              </a:rPr>
              <a:t>Pur</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Upper Middle class and Upper-Class- </a:t>
            </a:r>
            <a:r>
              <a:rPr lang="en-US" sz="1200" b="0" i="0" kern="1200" dirty="0">
                <a:solidFill>
                  <a:schemeClr val="tx1"/>
                </a:solidFill>
                <a:effectLst/>
                <a:latin typeface="+mn-lt"/>
                <a:ea typeface="+mn-ea"/>
                <a:cs typeface="+mn-cs"/>
              </a:rPr>
              <a:t>Elite families –Since this product is little on higher end we will be marketing it to Upper class families, families who need security, those who are working parents who need to keep a track on their kids and aged people back home. Parents can walk home immediately if they notice any suspicious activity going around while the kids are at home</a:t>
            </a:r>
          </a:p>
          <a:p>
            <a:r>
              <a:rPr lang="en-US" sz="1200" b="1" i="0" kern="1200" dirty="0">
                <a:solidFill>
                  <a:schemeClr val="tx1"/>
                </a:solidFill>
                <a:effectLst/>
                <a:latin typeface="+mn-lt"/>
                <a:ea typeface="+mn-ea"/>
                <a:cs typeface="+mn-cs"/>
              </a:rPr>
              <a:t>Gadget lovers </a:t>
            </a:r>
            <a:r>
              <a:rPr lang="en-US" sz="1200" b="0" i="0" kern="1200" dirty="0">
                <a:solidFill>
                  <a:schemeClr val="tx1"/>
                </a:solidFill>
                <a:effectLst/>
                <a:latin typeface="+mn-lt"/>
                <a:ea typeface="+mn-ea"/>
                <a:cs typeface="+mn-cs"/>
              </a:rPr>
              <a:t>– Since this product is an app-based home appliance, which is driven by smart technology, the gadget-tech savvy people will like this product.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F5BEFA-D11A-4113-85E5-2AEB4F828BB8}" type="slidenum">
              <a:rPr lang="en-US" smtClean="0"/>
              <a:t>8</a:t>
            </a:fld>
            <a:endParaRPr lang="en-US"/>
          </a:p>
        </p:txBody>
      </p:sp>
    </p:spTree>
    <p:extLst>
      <p:ext uri="{BB962C8B-B14F-4D97-AF65-F5344CB8AC3E}">
        <p14:creationId xmlns:p14="http://schemas.microsoft.com/office/powerpoint/2010/main" val="97715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targeting the right market, doing competitor analysis and reviewing the differences between the various market segments,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position our product “Hello Doorbell” as a smart device overcoming the traditional way of answering the doorbell.</a:t>
            </a:r>
          </a:p>
          <a:p>
            <a:r>
              <a:rPr lang="en-US" sz="1200" b="0" i="0" kern="1200" dirty="0">
                <a:solidFill>
                  <a:schemeClr val="tx1"/>
                </a:solidFill>
                <a:effectLst/>
                <a:latin typeface="+mn-lt"/>
                <a:ea typeface="+mn-ea"/>
                <a:cs typeface="+mn-cs"/>
              </a:rPr>
              <a:t>We are positioning the product as a secure, bot-guard electronic appliance.</a:t>
            </a:r>
          </a:p>
          <a:p>
            <a:r>
              <a:rPr lang="en-US" sz="1200" b="0" i="0" kern="1200" dirty="0">
                <a:solidFill>
                  <a:schemeClr val="tx1"/>
                </a:solidFill>
                <a:effectLst/>
                <a:latin typeface="+mn-lt"/>
                <a:ea typeface="+mn-ea"/>
                <a:cs typeface="+mn-cs"/>
              </a:rPr>
              <a:t>After considering our competitors, we have improvised the features like better camera resolution, 180 deg wide angle view and better two-way communication to resolve the pain points faced using the competitors device</a:t>
            </a:r>
          </a:p>
          <a:p>
            <a:r>
              <a:rPr lang="en-US" sz="1200" b="0" i="0" kern="1200" dirty="0">
                <a:solidFill>
                  <a:schemeClr val="tx1"/>
                </a:solidFill>
                <a:effectLst/>
                <a:latin typeface="+mn-lt"/>
                <a:ea typeface="+mn-ea"/>
                <a:cs typeface="+mn-cs"/>
              </a:rPr>
              <a:t>Another distinguished feature in our product is “Neighborhood Watch” – which can help in Alerting neighbors about any suspicious activity. – A feature in app to upload the videos , discuss and track any suspicious activities with other neighbors can help the customers to make their home safe and as well as the community. </a:t>
            </a:r>
          </a:p>
          <a:p>
            <a:r>
              <a:rPr lang="en-US" sz="1200" b="0" i="0" kern="1200" dirty="0">
                <a:solidFill>
                  <a:schemeClr val="tx1"/>
                </a:solidFill>
                <a:effectLst/>
                <a:latin typeface="+mn-lt"/>
                <a:ea typeface="+mn-ea"/>
                <a:cs typeface="+mn-cs"/>
              </a:rPr>
              <a:t>It’s an Easy to install device and user friendly mobile application.</a:t>
            </a:r>
          </a:p>
          <a:p>
            <a:r>
              <a:rPr lang="en-US" sz="1200" b="0" i="0" kern="1200" dirty="0">
                <a:solidFill>
                  <a:schemeClr val="tx1"/>
                </a:solidFill>
                <a:effectLst/>
                <a:latin typeface="+mn-lt"/>
                <a:ea typeface="+mn-ea"/>
                <a:cs typeface="+mn-cs"/>
              </a:rPr>
              <a:t>We provide not only live recording, but also recorded videos can be accessed at any point of time via micro SD card or via accessing the cloud storage. </a:t>
            </a:r>
          </a:p>
          <a:p>
            <a:r>
              <a:rPr lang="en-US" sz="1200" b="0" i="0" kern="1200" dirty="0">
                <a:solidFill>
                  <a:schemeClr val="tx1"/>
                </a:solidFill>
                <a:effectLst/>
                <a:latin typeface="+mn-lt"/>
                <a:ea typeface="+mn-ea"/>
                <a:cs typeface="+mn-cs"/>
              </a:rPr>
              <a:t>And finally it’s a device which needs least maintenance .</a:t>
            </a:r>
          </a:p>
          <a:p>
            <a:r>
              <a:rPr lang="en-US" sz="1200" b="0" i="0" kern="1200" dirty="0">
                <a:solidFill>
                  <a:schemeClr val="tx1"/>
                </a:solidFill>
                <a:effectLst/>
                <a:latin typeface="+mn-lt"/>
                <a:ea typeface="+mn-ea"/>
                <a:cs typeface="+mn-cs"/>
              </a:rPr>
              <a:t> So, based on the above-mentioned points we are positioning our product in the market.</a:t>
            </a:r>
          </a:p>
          <a:p>
            <a:r>
              <a:rPr lang="en-US" sz="1200" b="0" i="0" kern="1200" dirty="0">
                <a:solidFill>
                  <a:schemeClr val="tx1"/>
                </a:solidFill>
                <a:effectLst/>
                <a:latin typeface="+mn-lt"/>
                <a:ea typeface="+mn-ea"/>
                <a:cs typeface="+mn-cs"/>
              </a:rPr>
              <a:t>That’s the end of our presentation. We are open to answering your questions.</a:t>
            </a:r>
          </a:p>
          <a:p>
            <a:r>
              <a:rPr lang="en-US" sz="1200" b="0" i="0" kern="1200" dirty="0">
                <a:solidFill>
                  <a:schemeClr val="tx1"/>
                </a:solidFill>
                <a:effectLst/>
                <a:latin typeface="+mn-lt"/>
                <a:ea typeface="+mn-ea"/>
                <a:cs typeface="+mn-cs"/>
              </a:rPr>
              <a:t>Thankyou.</a:t>
            </a:r>
          </a:p>
          <a:p>
            <a:endParaRPr lang="en-US" dirty="0"/>
          </a:p>
        </p:txBody>
      </p:sp>
      <p:sp>
        <p:nvSpPr>
          <p:cNvPr id="4" name="Slide Number Placeholder 3"/>
          <p:cNvSpPr>
            <a:spLocks noGrp="1"/>
          </p:cNvSpPr>
          <p:nvPr>
            <p:ph type="sldNum" sz="quarter" idx="5"/>
          </p:nvPr>
        </p:nvSpPr>
        <p:spPr/>
        <p:txBody>
          <a:bodyPr/>
          <a:lstStyle/>
          <a:p>
            <a:fld id="{8EEF8D86-8233-4F00-AFA2-2848783DA630}" type="slidenum">
              <a:rPr lang="en-US" smtClean="0"/>
              <a:t>9</a:t>
            </a:fld>
            <a:endParaRPr lang="en-US"/>
          </a:p>
        </p:txBody>
      </p:sp>
    </p:spTree>
    <p:extLst>
      <p:ext uri="{BB962C8B-B14F-4D97-AF65-F5344CB8AC3E}">
        <p14:creationId xmlns:p14="http://schemas.microsoft.com/office/powerpoint/2010/main" val="24688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3393-D03E-445F-9E34-619E438BF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FF0EF7-A51C-48AD-B6B2-8C1AD63A4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25B1F-EA09-4B90-AD64-2582E450CDD7}"/>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A2149260-3B58-476E-A36D-6E3A9A0A4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21463-C02A-4BDD-91CE-3AD81A364882}"/>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369136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A1E53-37EB-4AA6-A16B-2103043A5D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EB65F-8824-4B70-BD71-53AFC1531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43AE2-0792-46B8-9724-01157D41E801}"/>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0A7D0DB8-7BBF-4069-A7C3-506C9B297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A76D7-AC24-42F6-B8A2-D83DC0920BBA}"/>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196613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3F03E-C296-4AB2-8773-1F37F54CDC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F1E90-2E33-4D2C-8514-911EE132EA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BE14A-CBC9-4DC3-8578-97CD7F775330}"/>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3EDA37E2-D091-4415-9A0B-B588A14AC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5D8F5-65A5-4EFE-9AAF-1E5F6964D6CA}"/>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323588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6BC1-3A08-4BF9-9268-D384349B5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1950AA-C6CF-422B-A980-6BD1C6BF44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10C0D-480B-4D11-BD04-10AF9B1F29E4}"/>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C0453BEB-40EC-4DD3-BB72-93B92B6C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B82D2-47FF-458A-9675-80E51DD0A117}"/>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69196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2063-505F-48C5-BF97-736C1DE976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658762-D53D-4C33-8878-9D87E2489D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350ECE-A81B-4029-9B83-9E9EF6CF8272}"/>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17E7CF06-415E-47CD-8340-2CFE863B3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FA6A8-DBA1-4E9E-95DB-056F2AC3F650}"/>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57055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010A-536C-40F3-81E0-B66E81376A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0164C-C36F-4B34-88D7-B03BBF8B7F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6CD803-4177-4F91-B672-1883176B7B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8C9057-CF31-4D93-B839-474FAD5601DE}"/>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6" name="Footer Placeholder 5">
            <a:extLst>
              <a:ext uri="{FF2B5EF4-FFF2-40B4-BE49-F238E27FC236}">
                <a16:creationId xmlns:a16="http://schemas.microsoft.com/office/drawing/2014/main" id="{0D738EC2-10F3-4863-8BC9-835BE035B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45E8DB-A38D-4FA1-8B3B-8BD93D9828EB}"/>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90922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53E2-1167-49BB-9958-50D438B416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27B376-812A-4319-B381-C6441B9B72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1E55F-DBD3-442A-95E0-FD3A1DECD8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88017F-8C16-4E1C-9093-4401B4B940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AE088-4A19-4481-9879-B0F12C95D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CD2FE-E7CB-491F-B543-02CC62CE2D64}"/>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8" name="Footer Placeholder 7">
            <a:extLst>
              <a:ext uri="{FF2B5EF4-FFF2-40B4-BE49-F238E27FC236}">
                <a16:creationId xmlns:a16="http://schemas.microsoft.com/office/drawing/2014/main" id="{36A6BC3D-3472-47D6-AB11-7EFBE96479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B6386D-D0DD-477A-856B-59965D73925F}"/>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341702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BD10-284A-485C-B9F0-25F157D5DA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B1FE9-0791-455D-886C-9443C060A828}"/>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4" name="Footer Placeholder 3">
            <a:extLst>
              <a:ext uri="{FF2B5EF4-FFF2-40B4-BE49-F238E27FC236}">
                <a16:creationId xmlns:a16="http://schemas.microsoft.com/office/drawing/2014/main" id="{CD20F91F-25CF-435F-81A4-034BC2DFC3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84325-8B92-4535-8D9F-FC271EAE0563}"/>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62019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4FD691-119E-4C3A-AF19-B7875BE19CDC}"/>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3" name="Footer Placeholder 2">
            <a:extLst>
              <a:ext uri="{FF2B5EF4-FFF2-40B4-BE49-F238E27FC236}">
                <a16:creationId xmlns:a16="http://schemas.microsoft.com/office/drawing/2014/main" id="{76A91751-9DDA-450B-8AAE-BC7FC0AAEE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83B44C-4481-4D1E-A35B-18519171EA5B}"/>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3108836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0A15-08C4-4629-9EB6-5A4B9ED1F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FCA32E-4883-4993-9498-02845930C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720173-FC1C-422E-B2B7-254E5D30E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ABECE5-DECC-4908-A94B-3BBD34E140CE}"/>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6" name="Footer Placeholder 5">
            <a:extLst>
              <a:ext uri="{FF2B5EF4-FFF2-40B4-BE49-F238E27FC236}">
                <a16:creationId xmlns:a16="http://schemas.microsoft.com/office/drawing/2014/main" id="{F1E5481E-3EAF-46AB-AAD2-9119D3F17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DE488-518E-42B7-A453-71F8F8F16403}"/>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226396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25052-B911-441A-A147-1D64B13F8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00B158-371C-420E-8BED-A6AA7E721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49AED-D356-4D16-A84D-220DBEA77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3942B-DAA6-4B7C-8FF7-2678C637BF01}"/>
              </a:ext>
            </a:extLst>
          </p:cNvPr>
          <p:cNvSpPr>
            <a:spLocks noGrp="1"/>
          </p:cNvSpPr>
          <p:nvPr>
            <p:ph type="dt" sz="half" idx="10"/>
          </p:nvPr>
        </p:nvSpPr>
        <p:spPr/>
        <p:txBody>
          <a:bodyPr/>
          <a:lstStyle/>
          <a:p>
            <a:fld id="{C0ECDA85-F24F-404A-9E2E-55BB2EBEC3DA}" type="datetimeFigureOut">
              <a:rPr lang="en-US" smtClean="0"/>
              <a:t>4/20/2020</a:t>
            </a:fld>
            <a:endParaRPr lang="en-US"/>
          </a:p>
        </p:txBody>
      </p:sp>
      <p:sp>
        <p:nvSpPr>
          <p:cNvPr id="6" name="Footer Placeholder 5">
            <a:extLst>
              <a:ext uri="{FF2B5EF4-FFF2-40B4-BE49-F238E27FC236}">
                <a16:creationId xmlns:a16="http://schemas.microsoft.com/office/drawing/2014/main" id="{E598D97B-65A1-4474-A515-C112E3BB5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C8445-A3EB-474C-9AE2-D04ED2E38CF9}"/>
              </a:ext>
            </a:extLst>
          </p:cNvPr>
          <p:cNvSpPr>
            <a:spLocks noGrp="1"/>
          </p:cNvSpPr>
          <p:nvPr>
            <p:ph type="sldNum" sz="quarter" idx="12"/>
          </p:nvPr>
        </p:nvSpPr>
        <p:spPr/>
        <p:txBody>
          <a:bodyPr/>
          <a:lstStyle/>
          <a:p>
            <a:fld id="{21751C3F-7B6A-4740-BBA6-B46BFC1015B7}" type="slidenum">
              <a:rPr lang="en-US" smtClean="0"/>
              <a:t>‹#›</a:t>
            </a:fld>
            <a:endParaRPr lang="en-US"/>
          </a:p>
        </p:txBody>
      </p:sp>
    </p:spTree>
    <p:extLst>
      <p:ext uri="{BB962C8B-B14F-4D97-AF65-F5344CB8AC3E}">
        <p14:creationId xmlns:p14="http://schemas.microsoft.com/office/powerpoint/2010/main" val="371573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9981F-BDE5-4EEE-9A73-120B41D33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6EB86-1D21-4A80-B38B-A1661DB0A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B337B-1450-4732-8AA5-713CDFDA7D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CDA85-F24F-404A-9E2E-55BB2EBEC3DA}" type="datetimeFigureOut">
              <a:rPr lang="en-US" smtClean="0"/>
              <a:t>4/20/2020</a:t>
            </a:fld>
            <a:endParaRPr lang="en-US"/>
          </a:p>
        </p:txBody>
      </p:sp>
      <p:sp>
        <p:nvSpPr>
          <p:cNvPr id="5" name="Footer Placeholder 4">
            <a:extLst>
              <a:ext uri="{FF2B5EF4-FFF2-40B4-BE49-F238E27FC236}">
                <a16:creationId xmlns:a16="http://schemas.microsoft.com/office/drawing/2014/main" id="{2C83829F-8E7C-4C32-BA20-B315E3AA5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88D824-10F8-42DA-9E04-4F5268C5FF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51C3F-7B6A-4740-BBA6-B46BFC1015B7}" type="slidenum">
              <a:rPr lang="en-US" smtClean="0"/>
              <a:t>‹#›</a:t>
            </a:fld>
            <a:endParaRPr lang="en-US"/>
          </a:p>
        </p:txBody>
      </p:sp>
    </p:spTree>
    <p:extLst>
      <p:ext uri="{BB962C8B-B14F-4D97-AF65-F5344CB8AC3E}">
        <p14:creationId xmlns:p14="http://schemas.microsoft.com/office/powerpoint/2010/main" val="3106045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jpe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A54AB-63A4-45F1-902F-C0989EA51EFD}"/>
              </a:ext>
            </a:extLst>
          </p:cNvPr>
          <p:cNvSpPr>
            <a:spLocks noGrp="1"/>
          </p:cNvSpPr>
          <p:nvPr>
            <p:ph type="ctrTitle"/>
          </p:nvPr>
        </p:nvSpPr>
        <p:spPr>
          <a:xfrm>
            <a:off x="7051573" y="1211435"/>
            <a:ext cx="4431767" cy="2889114"/>
          </a:xfrm>
        </p:spPr>
        <p:txBody>
          <a:bodyPr anchor="t">
            <a:normAutofit fontScale="90000"/>
          </a:bodyPr>
          <a:lstStyle/>
          <a:p>
            <a:pPr algn="l"/>
            <a:r>
              <a:rPr lang="en-US" dirty="0">
                <a:solidFill>
                  <a:schemeClr val="bg1"/>
                </a:solidFill>
              </a:rPr>
              <a:t>Hello Doorbell</a:t>
            </a:r>
            <a:br>
              <a:rPr lang="en-US" dirty="0">
                <a:solidFill>
                  <a:schemeClr val="bg1"/>
                </a:solidFill>
              </a:rPr>
            </a:br>
            <a:r>
              <a:rPr lang="en-US" dirty="0">
                <a:solidFill>
                  <a:schemeClr val="bg1"/>
                </a:solidFill>
              </a:rPr>
              <a:t>“</a:t>
            </a:r>
            <a:r>
              <a:rPr lang="en-US" dirty="0" err="1">
                <a:solidFill>
                  <a:schemeClr val="bg1"/>
                </a:solidFill>
              </a:rPr>
              <a:t>Aapka</a:t>
            </a:r>
            <a:r>
              <a:rPr lang="en-US" dirty="0">
                <a:solidFill>
                  <a:schemeClr val="bg1"/>
                </a:solidFill>
              </a:rPr>
              <a:t> </a:t>
            </a:r>
            <a:r>
              <a:rPr lang="en-US" dirty="0" err="1">
                <a:solidFill>
                  <a:schemeClr val="bg1"/>
                </a:solidFill>
              </a:rPr>
              <a:t>Rakshak</a:t>
            </a:r>
            <a:r>
              <a:rPr lang="en-US" dirty="0">
                <a:solidFill>
                  <a:schemeClr val="bg1"/>
                </a:solidFill>
              </a:rPr>
              <a:t>”</a:t>
            </a:r>
          </a:p>
        </p:txBody>
      </p:sp>
      <p:sp>
        <p:nvSpPr>
          <p:cNvPr id="3" name="Subtitle 2">
            <a:extLst>
              <a:ext uri="{FF2B5EF4-FFF2-40B4-BE49-F238E27FC236}">
                <a16:creationId xmlns:a16="http://schemas.microsoft.com/office/drawing/2014/main" id="{E9A6CD00-F42B-47D8-A80A-EB974F95A3CC}"/>
              </a:ext>
            </a:extLst>
          </p:cNvPr>
          <p:cNvSpPr>
            <a:spLocks noGrp="1"/>
          </p:cNvSpPr>
          <p:nvPr>
            <p:ph type="subTitle" idx="1"/>
          </p:nvPr>
        </p:nvSpPr>
        <p:spPr>
          <a:xfrm>
            <a:off x="7188733" y="4100549"/>
            <a:ext cx="4431767" cy="1989695"/>
          </a:xfrm>
        </p:spPr>
        <p:txBody>
          <a:bodyPr anchor="b">
            <a:normAutofit lnSpcReduction="10000"/>
          </a:bodyPr>
          <a:lstStyle/>
          <a:p>
            <a:pPr algn="l"/>
            <a:r>
              <a:rPr lang="en-US" sz="1600" dirty="0">
                <a:solidFill>
                  <a:schemeClr val="bg1"/>
                </a:solidFill>
              </a:rPr>
              <a:t>SAGAR PATEL</a:t>
            </a:r>
          </a:p>
          <a:p>
            <a:pPr algn="l"/>
            <a:r>
              <a:rPr lang="en-US" sz="1600" dirty="0">
                <a:solidFill>
                  <a:schemeClr val="bg1"/>
                </a:solidFill>
              </a:rPr>
              <a:t>HIRA RAZA</a:t>
            </a:r>
          </a:p>
          <a:p>
            <a:pPr algn="l"/>
            <a:r>
              <a:rPr lang="en-US" sz="1600" dirty="0">
                <a:solidFill>
                  <a:schemeClr val="bg1"/>
                </a:solidFill>
              </a:rPr>
              <a:t>PRIYANKA PRAKASH BABU</a:t>
            </a:r>
          </a:p>
          <a:p>
            <a:pPr algn="l"/>
            <a:r>
              <a:rPr lang="en-US" sz="1600" dirty="0">
                <a:solidFill>
                  <a:schemeClr val="bg1"/>
                </a:solidFill>
              </a:rPr>
              <a:t>PENGHUI WU</a:t>
            </a:r>
          </a:p>
          <a:p>
            <a:pPr algn="l"/>
            <a:r>
              <a:rPr lang="en-US" sz="1600" dirty="0">
                <a:solidFill>
                  <a:schemeClr val="bg1"/>
                </a:solidFill>
              </a:rPr>
              <a:t>PRATEEK NAYAN</a:t>
            </a:r>
          </a:p>
          <a:p>
            <a:pPr algn="l"/>
            <a:r>
              <a:rPr lang="en-US" sz="1600" dirty="0">
                <a:solidFill>
                  <a:schemeClr val="bg1"/>
                </a:solidFill>
              </a:rPr>
              <a:t>NIKITA  PATIL</a:t>
            </a:r>
          </a:p>
        </p:txBody>
      </p:sp>
      <p:sp>
        <p:nvSpPr>
          <p:cNvPr id="24" name="Freeform: Shape 19">
            <a:extLst>
              <a:ext uri="{FF2B5EF4-FFF2-40B4-BE49-F238E27FC236}">
                <a16:creationId xmlns:a16="http://schemas.microsoft.com/office/drawing/2014/main" id="{F1AB2A50-5E20-4BC3-954F-034B0BDCD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1">
            <a:extLst>
              <a:ext uri="{FF2B5EF4-FFF2-40B4-BE49-F238E27FC236}">
                <a16:creationId xmlns:a16="http://schemas.microsoft.com/office/drawing/2014/main" id="{41AEA765-5054-4EF9-AF8D-D199F289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B0D87A9-B740-4831-83EF-2D42CE00FC82}"/>
              </a:ext>
            </a:extLst>
          </p:cNvPr>
          <p:cNvPicPr>
            <a:picLocks noChangeAspect="1"/>
          </p:cNvPicPr>
          <p:nvPr/>
        </p:nvPicPr>
        <p:blipFill>
          <a:blip r:embed="rId3"/>
          <a:stretch>
            <a:fillRect/>
          </a:stretch>
        </p:blipFill>
        <p:spPr>
          <a:xfrm>
            <a:off x="571500" y="1477736"/>
            <a:ext cx="4816929" cy="3853542"/>
          </a:xfrm>
          <a:prstGeom prst="rect">
            <a:avLst/>
          </a:prstGeom>
        </p:spPr>
      </p:pic>
      <p:sp>
        <p:nvSpPr>
          <p:cNvPr id="5" name="Rectangle 4">
            <a:extLst>
              <a:ext uri="{FF2B5EF4-FFF2-40B4-BE49-F238E27FC236}">
                <a16:creationId xmlns:a16="http://schemas.microsoft.com/office/drawing/2014/main" id="{3F557582-319A-403E-8172-0ED2AE558CD7}"/>
              </a:ext>
            </a:extLst>
          </p:cNvPr>
          <p:cNvSpPr/>
          <p:nvPr/>
        </p:nvSpPr>
        <p:spPr>
          <a:xfrm>
            <a:off x="3857625" y="4645688"/>
            <a:ext cx="847725" cy="440662"/>
          </a:xfrm>
          <a:prstGeom prst="rect">
            <a:avLst/>
          </a:prstGeom>
          <a:solidFill>
            <a:srgbClr val="DED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HELLO DOORBELL</a:t>
            </a:r>
          </a:p>
        </p:txBody>
      </p:sp>
      <p:sp>
        <p:nvSpPr>
          <p:cNvPr id="6" name="Rectangle 5">
            <a:extLst>
              <a:ext uri="{FF2B5EF4-FFF2-40B4-BE49-F238E27FC236}">
                <a16:creationId xmlns:a16="http://schemas.microsoft.com/office/drawing/2014/main" id="{B0F3E6C9-E152-4272-8C74-53A2B8CFDB40}"/>
              </a:ext>
            </a:extLst>
          </p:cNvPr>
          <p:cNvSpPr/>
          <p:nvPr/>
        </p:nvSpPr>
        <p:spPr>
          <a:xfrm>
            <a:off x="1109709" y="3338004"/>
            <a:ext cx="497149" cy="195309"/>
          </a:xfrm>
          <a:prstGeom prst="rect">
            <a:avLst/>
          </a:prstGeom>
          <a:solidFill>
            <a:srgbClr val="CF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rPr>
              <a:t>HELLO DOORBELL</a:t>
            </a:r>
          </a:p>
        </p:txBody>
      </p:sp>
    </p:spTree>
    <p:extLst>
      <p:ext uri="{BB962C8B-B14F-4D97-AF65-F5344CB8AC3E}">
        <p14:creationId xmlns:p14="http://schemas.microsoft.com/office/powerpoint/2010/main" val="3642329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0" name="Rectangle 139">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2A23F-25F2-4510-AA86-CB02D9BD5F64}"/>
              </a:ext>
            </a:extLst>
          </p:cNvPr>
          <p:cNvSpPr>
            <a:spLocks noGrp="1"/>
          </p:cNvSpPr>
          <p:nvPr>
            <p:ph type="title"/>
          </p:nvPr>
        </p:nvSpPr>
        <p:spPr>
          <a:xfrm>
            <a:off x="6593917" y="847827"/>
            <a:ext cx="4709345" cy="1169585"/>
          </a:xfrm>
        </p:spPr>
        <p:txBody>
          <a:bodyPr vert="horz" lIns="91440" tIns="45720" rIns="91440" bIns="45720" rtlCol="0" anchor="b">
            <a:noAutofit/>
          </a:bodyPr>
          <a:lstStyle/>
          <a:p>
            <a:br>
              <a:rPr lang="en-US" sz="4000" dirty="0">
                <a:latin typeface="Comic Sans MS" panose="030F0702030302020204" pitchFamily="66" charset="0"/>
              </a:rPr>
            </a:br>
            <a:br>
              <a:rPr lang="en-US" sz="4000" b="0" dirty="0">
                <a:effectLst/>
                <a:latin typeface="Comic Sans MS" panose="030F0702030302020204" pitchFamily="66" charset="0"/>
              </a:rPr>
            </a:br>
            <a:r>
              <a:rPr lang="en-US" sz="4000" dirty="0">
                <a:latin typeface="Comic Sans MS" panose="030F0702030302020204" pitchFamily="66" charset="0"/>
              </a:rPr>
              <a:t>Price Per Unit</a:t>
            </a:r>
            <a:br>
              <a:rPr lang="en-US" sz="4000" dirty="0">
                <a:latin typeface="Comic Sans MS" panose="030F0702030302020204" pitchFamily="66" charset="0"/>
              </a:rPr>
            </a:br>
            <a:endParaRPr lang="en-US" sz="4000" dirty="0">
              <a:latin typeface="Comic Sans MS" panose="030F0702030302020204" pitchFamily="66" charset="0"/>
            </a:endParaRPr>
          </a:p>
        </p:txBody>
      </p:sp>
      <p:sp>
        <p:nvSpPr>
          <p:cNvPr id="145" name="Rectangle 14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AEB807-913D-4D6F-B733-F97732C1353F}"/>
              </a:ext>
            </a:extLst>
          </p:cNvPr>
          <p:cNvSpPr txBox="1"/>
          <p:nvPr/>
        </p:nvSpPr>
        <p:spPr>
          <a:xfrm>
            <a:off x="6595228" y="2508105"/>
            <a:ext cx="470934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US Ring Video Bell Price: $ 99.99</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US Household Income:  $ 60,293 </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Price Income Rate = US Ring Video Bell Price / US Household Income = 0.1658%</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Delhi Household Income:  ₹ 731,058</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Price Per Unit in Delhi= Delhi Household Income x Price Income Rate = </a:t>
            </a:r>
            <a:r>
              <a:rPr lang="en-US" dirty="0">
                <a:solidFill>
                  <a:srgbClr val="C00000"/>
                </a:solidFill>
                <a:latin typeface="Comic Sans MS" panose="030F0702030302020204" pitchFamily="66" charset="0"/>
              </a:rPr>
              <a:t>₹ 1,211.76</a:t>
            </a:r>
            <a:endParaRPr lang="en-US" b="0" dirty="0">
              <a:solidFill>
                <a:srgbClr val="C00000"/>
              </a:solidFill>
              <a:effectLst/>
              <a:latin typeface="Comic Sans MS" panose="030F0702030302020204" pitchFamily="66" charset="0"/>
            </a:endParaRPr>
          </a:p>
          <a:p>
            <a:pPr>
              <a:lnSpc>
                <a:spcPct val="90000"/>
              </a:lnSpc>
              <a:spcAft>
                <a:spcPts val="600"/>
              </a:spcAft>
            </a:pPr>
            <a:br>
              <a:rPr lang="en-US" dirty="0">
                <a:latin typeface="Comic Sans MS" panose="030F0702030302020204" pitchFamily="66" charset="0"/>
              </a:rPr>
            </a:br>
            <a:endParaRPr lang="en-US" dirty="0">
              <a:latin typeface="Comic Sans MS" panose="030F0702030302020204" pitchFamily="66" charset="0"/>
            </a:endParaRPr>
          </a:p>
        </p:txBody>
      </p:sp>
      <p:pic>
        <p:nvPicPr>
          <p:cNvPr id="6" name="Picture 6" descr="Calculations Cartoons and Comics - funny pictures from CartoonStock">
            <a:extLst>
              <a:ext uri="{FF2B5EF4-FFF2-40B4-BE49-F238E27FC236}">
                <a16:creationId xmlns:a16="http://schemas.microsoft.com/office/drawing/2014/main" id="{23235CA8-5490-446E-AF96-B9BAC3FDB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74" y="1155716"/>
            <a:ext cx="5357348" cy="445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5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5" name="Freeform: Shape 19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sosceles Triangle 19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artoon: There is a pirate ship haeding towards an island with a ...">
            <a:extLst>
              <a:ext uri="{FF2B5EF4-FFF2-40B4-BE49-F238E27FC236}">
                <a16:creationId xmlns:a16="http://schemas.microsoft.com/office/drawing/2014/main" id="{2CEBC642-6FEE-4A1C-A066-ED21BDC3D78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77" r="1" b="12201"/>
          <a:stretch/>
        </p:blipFill>
        <p:spPr bwMode="auto">
          <a:xfrm>
            <a:off x="6014994" y="3178873"/>
            <a:ext cx="5417835" cy="276780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8" name="Isosceles Triangle 197">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8491CF-B44E-4535-A029-DCF1E5B5BDF2}"/>
              </a:ext>
            </a:extLst>
          </p:cNvPr>
          <p:cNvSpPr/>
          <p:nvPr/>
        </p:nvSpPr>
        <p:spPr>
          <a:xfrm>
            <a:off x="2264075" y="434824"/>
            <a:ext cx="4221027" cy="707886"/>
          </a:xfrm>
          <a:prstGeom prst="rect">
            <a:avLst/>
          </a:prstGeom>
        </p:spPr>
        <p:txBody>
          <a:bodyPr wrap="none">
            <a:spAutoFit/>
          </a:bodyPr>
          <a:lstStyle/>
          <a:p>
            <a:r>
              <a:rPr lang="en-US" sz="4000" dirty="0">
                <a:latin typeface="Comic Sans MS" panose="030F0702030302020204" pitchFamily="66" charset="0"/>
              </a:rPr>
              <a:t>Potential Market</a:t>
            </a:r>
          </a:p>
        </p:txBody>
      </p:sp>
      <p:sp>
        <p:nvSpPr>
          <p:cNvPr id="6" name="TextBox 5">
            <a:extLst>
              <a:ext uri="{FF2B5EF4-FFF2-40B4-BE49-F238E27FC236}">
                <a16:creationId xmlns:a16="http://schemas.microsoft.com/office/drawing/2014/main" id="{D695CA10-E962-40B2-99DE-4C95E4795809}"/>
              </a:ext>
            </a:extLst>
          </p:cNvPr>
          <p:cNvSpPr txBox="1"/>
          <p:nvPr/>
        </p:nvSpPr>
        <p:spPr>
          <a:xfrm>
            <a:off x="385552" y="1915662"/>
            <a:ext cx="9224383" cy="1754326"/>
          </a:xfrm>
          <a:prstGeom prst="rect">
            <a:avLst/>
          </a:prstGeom>
          <a:noFill/>
        </p:spPr>
        <p:txBody>
          <a:bodyPr wrap="square" rtlCol="0">
            <a:spAutoFit/>
          </a:bodyPr>
          <a:lstStyle/>
          <a:p>
            <a:r>
              <a:rPr lang="en-US" dirty="0">
                <a:latin typeface="Comic Sans MS" panose="030F0702030302020204" pitchFamily="66" charset="0"/>
              </a:rPr>
              <a:t>Number of Household in Delhi:  4,205,000</a:t>
            </a:r>
            <a:endParaRPr lang="en-US" b="0" dirty="0">
              <a:effectLst/>
              <a:latin typeface="Comic Sans MS" panose="030F0702030302020204" pitchFamily="66" charset="0"/>
            </a:endParaRPr>
          </a:p>
          <a:p>
            <a:br>
              <a:rPr lang="en-US" b="0" dirty="0">
                <a:effectLst/>
                <a:latin typeface="Comic Sans MS" panose="030F0702030302020204" pitchFamily="66" charset="0"/>
              </a:rPr>
            </a:br>
            <a:r>
              <a:rPr lang="en-US" dirty="0">
                <a:latin typeface="Comic Sans MS" panose="030F0702030302020204" pitchFamily="66" charset="0"/>
              </a:rPr>
              <a:t>Potential Market = (Number of Household in Delhi / 2) * Price Per Unit in Delhi</a:t>
            </a:r>
            <a:endParaRPr lang="en-US" b="0" dirty="0">
              <a:effectLst/>
              <a:latin typeface="Comic Sans MS" panose="030F0702030302020204" pitchFamily="66" charset="0"/>
            </a:endParaRPr>
          </a:p>
          <a:p>
            <a:r>
              <a:rPr lang="en-US" dirty="0">
                <a:latin typeface="Comic Sans MS" panose="030F0702030302020204" pitchFamily="66" charset="0"/>
              </a:rPr>
              <a:t>                           =  </a:t>
            </a:r>
            <a:r>
              <a:rPr lang="en-US" dirty="0">
                <a:solidFill>
                  <a:srgbClr val="C00000"/>
                </a:solidFill>
                <a:latin typeface="Comic Sans MS" panose="030F0702030302020204" pitchFamily="66" charset="0"/>
              </a:rPr>
              <a:t>₹ 2,547,725,483  </a:t>
            </a:r>
            <a:r>
              <a:rPr lang="en-US" dirty="0">
                <a:latin typeface="Comic Sans MS" panose="030F0702030302020204" pitchFamily="66" charset="0"/>
              </a:rPr>
              <a:t>( $ 33,286,197)</a:t>
            </a:r>
            <a:endParaRPr lang="en-US" b="0" dirty="0">
              <a:effectLst/>
              <a:latin typeface="Comic Sans MS" panose="030F0702030302020204" pitchFamily="66" charset="0"/>
            </a:endParaRPr>
          </a:p>
          <a:p>
            <a:br>
              <a:rPr lang="en-US" b="0" dirty="0">
                <a:effectLst/>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400730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28E449-F550-4953-AE40-C10189AB5C04}"/>
              </a:ext>
            </a:extLst>
          </p:cNvPr>
          <p:cNvSpPr>
            <a:spLocks noGrp="1"/>
          </p:cNvSpPr>
          <p:nvPr>
            <p:ph type="title"/>
          </p:nvPr>
        </p:nvSpPr>
        <p:spPr>
          <a:xfrm>
            <a:off x="643467" y="268571"/>
            <a:ext cx="5136416" cy="1135737"/>
          </a:xfrm>
        </p:spPr>
        <p:txBody>
          <a:bodyPr vert="horz" lIns="91440" tIns="45720" rIns="91440" bIns="45720" rtlCol="0" anchor="ctr">
            <a:normAutofit/>
          </a:bodyPr>
          <a:lstStyle/>
          <a:p>
            <a:r>
              <a:rPr lang="en-US" sz="4000" dirty="0">
                <a:latin typeface="Comic Sans MS" panose="030F0702030302020204" pitchFamily="66" charset="0"/>
              </a:rPr>
              <a:t>Sales</a:t>
            </a:r>
          </a:p>
        </p:txBody>
      </p:sp>
      <p:sp>
        <p:nvSpPr>
          <p:cNvPr id="4" name="TextBox 3">
            <a:extLst>
              <a:ext uri="{FF2B5EF4-FFF2-40B4-BE49-F238E27FC236}">
                <a16:creationId xmlns:a16="http://schemas.microsoft.com/office/drawing/2014/main" id="{FBC0310C-117A-4660-902F-7D87DB17121D}"/>
              </a:ext>
            </a:extLst>
          </p:cNvPr>
          <p:cNvSpPr txBox="1"/>
          <p:nvPr/>
        </p:nvSpPr>
        <p:spPr>
          <a:xfrm>
            <a:off x="106326" y="1782981"/>
            <a:ext cx="6411432" cy="34057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Number of Household in US         : 127,590,000</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Annual Sales volume in US            : 591,000</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Number of Household in Delhi      :  4,205,000</a:t>
            </a:r>
            <a:endParaRPr lang="en-US" b="0" dirty="0">
              <a:effectLst/>
              <a:latin typeface="Comic Sans MS" panose="030F0702030302020204" pitchFamily="66" charset="0"/>
            </a:endParaRPr>
          </a:p>
          <a:p>
            <a:pPr indent="-228600">
              <a:lnSpc>
                <a:spcPct val="90000"/>
              </a:lnSpc>
              <a:spcAft>
                <a:spcPts val="600"/>
              </a:spcAft>
              <a:buFont typeface="Arial" panose="020B0604020202020204" pitchFamily="34" charset="0"/>
              <a:buChar char="•"/>
            </a:pPr>
            <a:r>
              <a:rPr lang="en-US" dirty="0">
                <a:latin typeface="Comic Sans MS" panose="030F0702030302020204" pitchFamily="66" charset="0"/>
              </a:rPr>
              <a:t>Annual Sales = (Annual Sales volume in US / Number of Household in US) *  Number of Household in Delhi * Price Per Unit = ₹ </a:t>
            </a:r>
            <a:r>
              <a:rPr lang="en-US" dirty="0">
                <a:solidFill>
                  <a:srgbClr val="C00000"/>
                </a:solidFill>
                <a:latin typeface="Comic Sans MS" panose="030F0702030302020204" pitchFamily="66" charset="0"/>
              </a:rPr>
              <a:t>23,602,661  </a:t>
            </a:r>
            <a:endParaRPr lang="en-US" b="0" dirty="0">
              <a:solidFill>
                <a:srgbClr val="C00000"/>
              </a:solidFill>
              <a:effectLst/>
              <a:latin typeface="Comic Sans MS" panose="030F0702030302020204" pitchFamily="66" charset="0"/>
            </a:endParaRPr>
          </a:p>
          <a:p>
            <a:pPr>
              <a:lnSpc>
                <a:spcPct val="90000"/>
              </a:lnSpc>
              <a:spcAft>
                <a:spcPts val="600"/>
              </a:spcAft>
            </a:pPr>
            <a:br>
              <a:rPr lang="en-US" dirty="0">
                <a:latin typeface="Comic Sans MS" panose="030F0702030302020204" pitchFamily="66" charset="0"/>
              </a:rPr>
            </a:br>
            <a:endParaRPr lang="en-US" dirty="0">
              <a:latin typeface="Comic Sans MS" panose="030F0702030302020204" pitchFamily="66" charset="0"/>
            </a:endParaRPr>
          </a:p>
        </p:txBody>
      </p:sp>
      <p:sp>
        <p:nvSpPr>
          <p:cNvPr id="84" name="Isosceles Triangle 8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10 Comical Cartoons That Every Salesperson Will Understand ...">
            <a:extLst>
              <a:ext uri="{FF2B5EF4-FFF2-40B4-BE49-F238E27FC236}">
                <a16:creationId xmlns:a16="http://schemas.microsoft.com/office/drawing/2014/main" id="{F3DF6F9E-21FF-4280-A857-11FB025626A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1727" r="36134"/>
          <a:stretch/>
        </p:blipFill>
        <p:spPr bwMode="auto">
          <a:xfrm>
            <a:off x="6412117" y="10"/>
            <a:ext cx="5779884"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88" name="Rectangle 8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46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barn(inVertical)">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39BEADF-B04A-4F48-900C-89E3B7873CE8}"/>
              </a:ext>
            </a:extLst>
          </p:cNvPr>
          <p:cNvSpPr>
            <a:spLocks noGrp="1"/>
          </p:cNvSpPr>
          <p:nvPr>
            <p:ph type="title"/>
          </p:nvPr>
        </p:nvSpPr>
        <p:spPr>
          <a:xfrm>
            <a:off x="801340" y="802955"/>
            <a:ext cx="4766330" cy="1454051"/>
          </a:xfrm>
        </p:spPr>
        <p:txBody>
          <a:bodyPr>
            <a:normAutofit/>
          </a:bodyPr>
          <a:lstStyle/>
          <a:p>
            <a:r>
              <a:rPr lang="en-US" sz="3600" dirty="0">
                <a:solidFill>
                  <a:srgbClr val="000000"/>
                </a:solidFill>
                <a:latin typeface="Comic Sans MS" panose="030F0702030302020204" pitchFamily="66" charset="0"/>
              </a:rPr>
              <a:t>PROFITS</a:t>
            </a:r>
          </a:p>
        </p:txBody>
      </p:sp>
      <p:sp>
        <p:nvSpPr>
          <p:cNvPr id="77"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6" name="Picture 4" descr="Cartoon man profit and money design Royalty Free Vector">
            <a:extLst>
              <a:ext uri="{FF2B5EF4-FFF2-40B4-BE49-F238E27FC236}">
                <a16:creationId xmlns:a16="http://schemas.microsoft.com/office/drawing/2014/main" id="{AC35BE59-1EA3-42DB-BF18-82328A5392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8" b="10456"/>
          <a:stretch/>
        </p:blipFill>
        <p:spPr bwMode="auto">
          <a:xfrm>
            <a:off x="7708392" y="2010220"/>
            <a:ext cx="4142232" cy="37611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0AEDFBE-E70D-4BD1-9893-64D203264060}"/>
              </a:ext>
            </a:extLst>
          </p:cNvPr>
          <p:cNvSpPr>
            <a:spLocks noGrp="1"/>
          </p:cNvSpPr>
          <p:nvPr>
            <p:ph idx="1"/>
          </p:nvPr>
        </p:nvSpPr>
        <p:spPr>
          <a:xfrm>
            <a:off x="801340" y="2257006"/>
            <a:ext cx="8971597" cy="3259938"/>
          </a:xfrm>
        </p:spPr>
        <p:txBody>
          <a:bodyPr anchor="t">
            <a:normAutofit/>
          </a:bodyPr>
          <a:lstStyle/>
          <a:p>
            <a:r>
              <a:rPr lang="en-US" sz="1800" dirty="0">
                <a:solidFill>
                  <a:srgbClr val="000000"/>
                </a:solidFill>
                <a:latin typeface="Comic Sans MS" panose="030F0702030302020204" pitchFamily="66" charset="0"/>
              </a:rPr>
              <a:t>Estimated profit rate    : 10%</a:t>
            </a:r>
            <a:endParaRPr lang="en-US" sz="1800" b="0" dirty="0">
              <a:solidFill>
                <a:srgbClr val="000000"/>
              </a:solidFill>
              <a:effectLst/>
              <a:latin typeface="Comic Sans MS" panose="030F0702030302020204" pitchFamily="66" charset="0"/>
            </a:endParaRPr>
          </a:p>
          <a:p>
            <a:r>
              <a:rPr lang="en-US" sz="1800" dirty="0">
                <a:solidFill>
                  <a:srgbClr val="000000"/>
                </a:solidFill>
                <a:latin typeface="Comic Sans MS" panose="030F0702030302020204" pitchFamily="66" charset="0"/>
              </a:rPr>
              <a:t>Annual Profits               = Annual Sales x Estimated profit rate                   </a:t>
            </a:r>
          </a:p>
          <a:p>
            <a:pPr marL="0" indent="0">
              <a:buNone/>
            </a:pPr>
            <a:r>
              <a:rPr lang="en-US" sz="1800" dirty="0">
                <a:solidFill>
                  <a:srgbClr val="000000"/>
                </a:solidFill>
                <a:latin typeface="Comic Sans MS" panose="030F0702030302020204" pitchFamily="66" charset="0"/>
              </a:rPr>
              <a:t>                                         = </a:t>
            </a:r>
            <a:r>
              <a:rPr lang="en-US" sz="1800" dirty="0">
                <a:solidFill>
                  <a:srgbClr val="C00000"/>
                </a:solidFill>
                <a:latin typeface="Comic Sans MS" panose="030F0702030302020204" pitchFamily="66" charset="0"/>
              </a:rPr>
              <a:t>₹ 2,360,266</a:t>
            </a:r>
            <a:endParaRPr lang="en-US" sz="1800" b="0" dirty="0">
              <a:solidFill>
                <a:srgbClr val="C00000"/>
              </a:solidFill>
              <a:effectLst/>
              <a:latin typeface="Comic Sans MS" panose="030F0702030302020204" pitchFamily="66" charset="0"/>
            </a:endParaRPr>
          </a:p>
          <a:p>
            <a:pPr marL="0" indent="0">
              <a:buNone/>
            </a:pPr>
            <a:endParaRPr lang="en-US" sz="18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7205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wipe(down)">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E4C9C-C017-41FB-A7D2-AFD2A52D6B54}"/>
              </a:ext>
            </a:extLst>
          </p:cNvPr>
          <p:cNvSpPr>
            <a:spLocks noGrp="1"/>
          </p:cNvSpPr>
          <p:nvPr>
            <p:ph type="title"/>
          </p:nvPr>
        </p:nvSpPr>
        <p:spPr>
          <a:xfrm>
            <a:off x="367760" y="705873"/>
            <a:ext cx="4965213" cy="1969545"/>
          </a:xfrm>
        </p:spPr>
        <p:txBody>
          <a:bodyPr vert="horz" lIns="91440" tIns="45720" rIns="91440" bIns="45720" rtlCol="0" anchor="t">
            <a:normAutofit/>
          </a:bodyPr>
          <a:lstStyle/>
          <a:p>
            <a:r>
              <a:rPr lang="en-US" sz="4000" kern="1200" dirty="0">
                <a:solidFill>
                  <a:schemeClr val="tx1"/>
                </a:solidFill>
                <a:latin typeface="Comic Sans MS" panose="030F0702030302020204" pitchFamily="66" charset="0"/>
              </a:rPr>
              <a:t>MARKETING PLAN - PRODUCT</a:t>
            </a:r>
          </a:p>
        </p:txBody>
      </p:sp>
      <p:grpSp>
        <p:nvGrpSpPr>
          <p:cNvPr id="21"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22"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EFB5E42-2627-4D2E-89D6-D72D8943D4FE}"/>
              </a:ext>
            </a:extLst>
          </p:cNvPr>
          <p:cNvPicPr>
            <a:picLocks noChangeAspect="1"/>
          </p:cNvPicPr>
          <p:nvPr/>
        </p:nvPicPr>
        <p:blipFill rotWithShape="1">
          <a:blip r:embed="rId3"/>
          <a:srcRect t="7332"/>
          <a:stretch/>
        </p:blipFill>
        <p:spPr>
          <a:xfrm>
            <a:off x="7473829" y="172992"/>
            <a:ext cx="1944309" cy="1839082"/>
          </a:xfrm>
          <a:prstGeom prst="rect">
            <a:avLst/>
          </a:prstGeom>
        </p:spPr>
      </p:pic>
      <p:pic>
        <p:nvPicPr>
          <p:cNvPr id="29" name="Picture 28">
            <a:extLst>
              <a:ext uri="{FF2B5EF4-FFF2-40B4-BE49-F238E27FC236}">
                <a16:creationId xmlns:a16="http://schemas.microsoft.com/office/drawing/2014/main" id="{AAE57319-CB53-4D72-A492-6032845462F7}"/>
              </a:ext>
            </a:extLst>
          </p:cNvPr>
          <p:cNvPicPr>
            <a:picLocks noChangeAspect="1"/>
          </p:cNvPicPr>
          <p:nvPr/>
        </p:nvPicPr>
        <p:blipFill>
          <a:blip r:embed="rId4"/>
          <a:stretch>
            <a:fillRect/>
          </a:stretch>
        </p:blipFill>
        <p:spPr>
          <a:xfrm>
            <a:off x="9751384" y="184081"/>
            <a:ext cx="1793410" cy="1788752"/>
          </a:xfrm>
          <a:prstGeom prst="rect">
            <a:avLst/>
          </a:prstGeom>
        </p:spPr>
      </p:pic>
      <p:pic>
        <p:nvPicPr>
          <p:cNvPr id="30" name="Picture 29">
            <a:extLst>
              <a:ext uri="{FF2B5EF4-FFF2-40B4-BE49-F238E27FC236}">
                <a16:creationId xmlns:a16="http://schemas.microsoft.com/office/drawing/2014/main" id="{1F28CAB4-476B-4999-AC0E-F2155FA9DA20}"/>
              </a:ext>
            </a:extLst>
          </p:cNvPr>
          <p:cNvPicPr>
            <a:picLocks noChangeAspect="1"/>
          </p:cNvPicPr>
          <p:nvPr/>
        </p:nvPicPr>
        <p:blipFill>
          <a:blip r:embed="rId5"/>
          <a:stretch>
            <a:fillRect/>
          </a:stretch>
        </p:blipFill>
        <p:spPr>
          <a:xfrm>
            <a:off x="5359175" y="159182"/>
            <a:ext cx="1851216" cy="1856012"/>
          </a:xfrm>
          <a:prstGeom prst="rect">
            <a:avLst/>
          </a:prstGeom>
        </p:spPr>
      </p:pic>
      <p:pic>
        <p:nvPicPr>
          <p:cNvPr id="31" name="Picture 30">
            <a:extLst>
              <a:ext uri="{FF2B5EF4-FFF2-40B4-BE49-F238E27FC236}">
                <a16:creationId xmlns:a16="http://schemas.microsoft.com/office/drawing/2014/main" id="{FCF02961-C94F-4263-91FB-2CE25FD61970}"/>
              </a:ext>
            </a:extLst>
          </p:cNvPr>
          <p:cNvPicPr>
            <a:picLocks noChangeAspect="1"/>
          </p:cNvPicPr>
          <p:nvPr/>
        </p:nvPicPr>
        <p:blipFill>
          <a:blip r:embed="rId6"/>
          <a:stretch>
            <a:fillRect/>
          </a:stretch>
        </p:blipFill>
        <p:spPr>
          <a:xfrm>
            <a:off x="7484783" y="2236532"/>
            <a:ext cx="1944309" cy="1831665"/>
          </a:xfrm>
          <a:prstGeom prst="rect">
            <a:avLst/>
          </a:prstGeom>
        </p:spPr>
      </p:pic>
      <p:pic>
        <p:nvPicPr>
          <p:cNvPr id="32" name="Picture 31">
            <a:extLst>
              <a:ext uri="{FF2B5EF4-FFF2-40B4-BE49-F238E27FC236}">
                <a16:creationId xmlns:a16="http://schemas.microsoft.com/office/drawing/2014/main" id="{27C74683-65CA-4A80-8C9B-FA0AE57BB7BE}"/>
              </a:ext>
            </a:extLst>
          </p:cNvPr>
          <p:cNvPicPr>
            <a:picLocks noChangeAspect="1"/>
          </p:cNvPicPr>
          <p:nvPr/>
        </p:nvPicPr>
        <p:blipFill>
          <a:blip r:embed="rId7"/>
          <a:stretch>
            <a:fillRect/>
          </a:stretch>
        </p:blipFill>
        <p:spPr>
          <a:xfrm>
            <a:off x="9766637" y="2271929"/>
            <a:ext cx="1770171" cy="1760976"/>
          </a:xfrm>
          <a:prstGeom prst="rect">
            <a:avLst/>
          </a:prstGeom>
        </p:spPr>
      </p:pic>
      <p:sp>
        <p:nvSpPr>
          <p:cNvPr id="33" name="TextBox 32">
            <a:extLst>
              <a:ext uri="{FF2B5EF4-FFF2-40B4-BE49-F238E27FC236}">
                <a16:creationId xmlns:a16="http://schemas.microsoft.com/office/drawing/2014/main" id="{2328CE23-625A-473E-A5C5-2F0FD889C833}"/>
              </a:ext>
            </a:extLst>
          </p:cNvPr>
          <p:cNvSpPr txBox="1"/>
          <p:nvPr/>
        </p:nvSpPr>
        <p:spPr>
          <a:xfrm>
            <a:off x="5653118" y="1946850"/>
            <a:ext cx="1644277" cy="305280"/>
          </a:xfrm>
          <a:prstGeom prst="rect">
            <a:avLst/>
          </a:prstGeom>
          <a:noFill/>
        </p:spPr>
        <p:txBody>
          <a:bodyPr wrap="square" rtlCol="0">
            <a:spAutoFit/>
          </a:bodyPr>
          <a:lstStyle/>
          <a:p>
            <a:r>
              <a:rPr lang="en-US" sz="1400" dirty="0">
                <a:latin typeface="+mj-lt"/>
              </a:rPr>
              <a:t>Smart Security</a:t>
            </a:r>
          </a:p>
        </p:txBody>
      </p:sp>
      <p:sp>
        <p:nvSpPr>
          <p:cNvPr id="34" name="TextBox 33">
            <a:extLst>
              <a:ext uri="{FF2B5EF4-FFF2-40B4-BE49-F238E27FC236}">
                <a16:creationId xmlns:a16="http://schemas.microsoft.com/office/drawing/2014/main" id="{51C8E40C-EE43-4E86-8B26-E0BE8231F65C}"/>
              </a:ext>
            </a:extLst>
          </p:cNvPr>
          <p:cNvSpPr txBox="1"/>
          <p:nvPr/>
        </p:nvSpPr>
        <p:spPr>
          <a:xfrm>
            <a:off x="7617540" y="1959581"/>
            <a:ext cx="1735010" cy="307777"/>
          </a:xfrm>
          <a:prstGeom prst="rect">
            <a:avLst/>
          </a:prstGeom>
          <a:noFill/>
        </p:spPr>
        <p:txBody>
          <a:bodyPr wrap="square" rtlCol="0">
            <a:spAutoFit/>
          </a:bodyPr>
          <a:lstStyle/>
          <a:p>
            <a:r>
              <a:rPr lang="en-US" sz="1400" dirty="0">
                <a:latin typeface="+mj-lt"/>
              </a:rPr>
              <a:t>Video Recording</a:t>
            </a:r>
          </a:p>
        </p:txBody>
      </p:sp>
      <p:sp>
        <p:nvSpPr>
          <p:cNvPr id="35" name="TextBox 34">
            <a:extLst>
              <a:ext uri="{FF2B5EF4-FFF2-40B4-BE49-F238E27FC236}">
                <a16:creationId xmlns:a16="http://schemas.microsoft.com/office/drawing/2014/main" id="{824974BD-B02F-4664-BAD6-270376EEF320}"/>
              </a:ext>
            </a:extLst>
          </p:cNvPr>
          <p:cNvSpPr txBox="1"/>
          <p:nvPr/>
        </p:nvSpPr>
        <p:spPr>
          <a:xfrm>
            <a:off x="9544094" y="1970730"/>
            <a:ext cx="2770814" cy="307777"/>
          </a:xfrm>
          <a:prstGeom prst="rect">
            <a:avLst/>
          </a:prstGeom>
          <a:noFill/>
        </p:spPr>
        <p:txBody>
          <a:bodyPr wrap="square" rtlCol="0">
            <a:spAutoFit/>
          </a:bodyPr>
          <a:lstStyle/>
          <a:p>
            <a:r>
              <a:rPr lang="en-US" sz="1400" dirty="0">
                <a:latin typeface="+mj-lt"/>
              </a:rPr>
              <a:t>Monitor your home remotely</a:t>
            </a:r>
          </a:p>
        </p:txBody>
      </p:sp>
      <p:sp>
        <p:nvSpPr>
          <p:cNvPr id="36" name="TextBox 35">
            <a:extLst>
              <a:ext uri="{FF2B5EF4-FFF2-40B4-BE49-F238E27FC236}">
                <a16:creationId xmlns:a16="http://schemas.microsoft.com/office/drawing/2014/main" id="{3D7CF781-6C12-40CF-8C69-BC656869AF50}"/>
              </a:ext>
            </a:extLst>
          </p:cNvPr>
          <p:cNvSpPr txBox="1"/>
          <p:nvPr/>
        </p:nvSpPr>
        <p:spPr>
          <a:xfrm>
            <a:off x="5472120" y="4070471"/>
            <a:ext cx="1750746" cy="307777"/>
          </a:xfrm>
          <a:prstGeom prst="rect">
            <a:avLst/>
          </a:prstGeom>
          <a:noFill/>
        </p:spPr>
        <p:txBody>
          <a:bodyPr wrap="square" rtlCol="0">
            <a:spAutoFit/>
          </a:bodyPr>
          <a:lstStyle/>
          <a:p>
            <a:r>
              <a:rPr lang="en-US" sz="1400" dirty="0">
                <a:latin typeface="+mj-lt"/>
              </a:rPr>
              <a:t>Two- Way Audio</a:t>
            </a:r>
          </a:p>
        </p:txBody>
      </p:sp>
      <p:sp>
        <p:nvSpPr>
          <p:cNvPr id="37" name="TextBox 36">
            <a:extLst>
              <a:ext uri="{FF2B5EF4-FFF2-40B4-BE49-F238E27FC236}">
                <a16:creationId xmlns:a16="http://schemas.microsoft.com/office/drawing/2014/main" id="{36FD675E-363F-49DF-BB77-6368759DF5AB}"/>
              </a:ext>
            </a:extLst>
          </p:cNvPr>
          <p:cNvSpPr txBox="1"/>
          <p:nvPr/>
        </p:nvSpPr>
        <p:spPr>
          <a:xfrm>
            <a:off x="7688945" y="4047661"/>
            <a:ext cx="1627503" cy="307777"/>
          </a:xfrm>
          <a:prstGeom prst="rect">
            <a:avLst/>
          </a:prstGeom>
          <a:noFill/>
        </p:spPr>
        <p:txBody>
          <a:bodyPr wrap="square" rtlCol="0">
            <a:spAutoFit/>
          </a:bodyPr>
          <a:lstStyle/>
          <a:p>
            <a:r>
              <a:rPr lang="en-US" sz="1400" dirty="0">
                <a:latin typeface="+mj-lt"/>
              </a:rPr>
              <a:t>Night Vision</a:t>
            </a:r>
          </a:p>
        </p:txBody>
      </p:sp>
      <p:sp>
        <p:nvSpPr>
          <p:cNvPr id="38" name="TextBox 37">
            <a:extLst>
              <a:ext uri="{FF2B5EF4-FFF2-40B4-BE49-F238E27FC236}">
                <a16:creationId xmlns:a16="http://schemas.microsoft.com/office/drawing/2014/main" id="{0FDADC1B-E47C-477A-A310-F07918472420}"/>
              </a:ext>
            </a:extLst>
          </p:cNvPr>
          <p:cNvSpPr txBox="1"/>
          <p:nvPr/>
        </p:nvSpPr>
        <p:spPr>
          <a:xfrm>
            <a:off x="9766637" y="4090213"/>
            <a:ext cx="1881603" cy="307777"/>
          </a:xfrm>
          <a:prstGeom prst="rect">
            <a:avLst/>
          </a:prstGeom>
          <a:noFill/>
        </p:spPr>
        <p:txBody>
          <a:bodyPr wrap="square" rtlCol="0">
            <a:spAutoFit/>
          </a:bodyPr>
          <a:lstStyle/>
          <a:p>
            <a:r>
              <a:rPr lang="en-US" sz="1400" dirty="0">
                <a:latin typeface="+mj-lt"/>
              </a:rPr>
              <a:t>Easy maintenance</a:t>
            </a:r>
          </a:p>
        </p:txBody>
      </p:sp>
      <p:pic>
        <p:nvPicPr>
          <p:cNvPr id="39" name="Picture 38">
            <a:extLst>
              <a:ext uri="{FF2B5EF4-FFF2-40B4-BE49-F238E27FC236}">
                <a16:creationId xmlns:a16="http://schemas.microsoft.com/office/drawing/2014/main" id="{8BB7A9A9-F2D8-4052-B471-9843A648B437}"/>
              </a:ext>
            </a:extLst>
          </p:cNvPr>
          <p:cNvPicPr>
            <a:picLocks noChangeAspect="1"/>
          </p:cNvPicPr>
          <p:nvPr/>
        </p:nvPicPr>
        <p:blipFill>
          <a:blip r:embed="rId8"/>
          <a:stretch>
            <a:fillRect/>
          </a:stretch>
        </p:blipFill>
        <p:spPr>
          <a:xfrm>
            <a:off x="5365364" y="2251240"/>
            <a:ext cx="1831665" cy="1812248"/>
          </a:xfrm>
          <a:prstGeom prst="rect">
            <a:avLst/>
          </a:prstGeom>
        </p:spPr>
      </p:pic>
      <p:pic>
        <p:nvPicPr>
          <p:cNvPr id="40" name="Picture 39">
            <a:extLst>
              <a:ext uri="{FF2B5EF4-FFF2-40B4-BE49-F238E27FC236}">
                <a16:creationId xmlns:a16="http://schemas.microsoft.com/office/drawing/2014/main" id="{C43F3918-81D3-42CD-9E8F-F89E6A08297A}"/>
              </a:ext>
            </a:extLst>
          </p:cNvPr>
          <p:cNvPicPr>
            <a:picLocks noChangeAspect="1"/>
          </p:cNvPicPr>
          <p:nvPr/>
        </p:nvPicPr>
        <p:blipFill>
          <a:blip r:embed="rId9"/>
          <a:stretch>
            <a:fillRect/>
          </a:stretch>
        </p:blipFill>
        <p:spPr>
          <a:xfrm>
            <a:off x="5335815" y="4490634"/>
            <a:ext cx="1861214" cy="1828676"/>
          </a:xfrm>
          <a:prstGeom prst="rect">
            <a:avLst/>
          </a:prstGeom>
        </p:spPr>
      </p:pic>
      <p:sp>
        <p:nvSpPr>
          <p:cNvPr id="41" name="TextBox 40">
            <a:extLst>
              <a:ext uri="{FF2B5EF4-FFF2-40B4-BE49-F238E27FC236}">
                <a16:creationId xmlns:a16="http://schemas.microsoft.com/office/drawing/2014/main" id="{866CD459-649A-48AC-AE37-2786B5CBAA71}"/>
              </a:ext>
            </a:extLst>
          </p:cNvPr>
          <p:cNvSpPr txBox="1"/>
          <p:nvPr/>
        </p:nvSpPr>
        <p:spPr>
          <a:xfrm>
            <a:off x="5279810" y="6329486"/>
            <a:ext cx="2390892" cy="738664"/>
          </a:xfrm>
          <a:prstGeom prst="rect">
            <a:avLst/>
          </a:prstGeom>
          <a:noFill/>
        </p:spPr>
        <p:txBody>
          <a:bodyPr wrap="square" rtlCol="0">
            <a:spAutoFit/>
          </a:bodyPr>
          <a:lstStyle/>
          <a:p>
            <a:r>
              <a:rPr lang="en-US" sz="1400" dirty="0">
                <a:latin typeface="+mj-lt"/>
              </a:rPr>
              <a:t>Violent Demolition Alarm</a:t>
            </a:r>
          </a:p>
          <a:p>
            <a:endParaRPr lang="en-US" sz="1400" dirty="0">
              <a:latin typeface="+mj-lt"/>
            </a:endParaRPr>
          </a:p>
        </p:txBody>
      </p:sp>
      <p:pic>
        <p:nvPicPr>
          <p:cNvPr id="42" name="Picture 41">
            <a:extLst>
              <a:ext uri="{FF2B5EF4-FFF2-40B4-BE49-F238E27FC236}">
                <a16:creationId xmlns:a16="http://schemas.microsoft.com/office/drawing/2014/main" id="{33FC1EA7-4625-41DB-B5E5-0DE2D999FCFB}"/>
              </a:ext>
            </a:extLst>
          </p:cNvPr>
          <p:cNvPicPr>
            <a:picLocks noChangeAspect="1"/>
          </p:cNvPicPr>
          <p:nvPr/>
        </p:nvPicPr>
        <p:blipFill>
          <a:blip r:embed="rId10"/>
          <a:stretch>
            <a:fillRect/>
          </a:stretch>
        </p:blipFill>
        <p:spPr>
          <a:xfrm>
            <a:off x="7506164" y="4483046"/>
            <a:ext cx="1944309" cy="1846439"/>
          </a:xfrm>
          <a:prstGeom prst="rect">
            <a:avLst/>
          </a:prstGeom>
        </p:spPr>
      </p:pic>
      <p:pic>
        <p:nvPicPr>
          <p:cNvPr id="43" name="Picture 42">
            <a:extLst>
              <a:ext uri="{FF2B5EF4-FFF2-40B4-BE49-F238E27FC236}">
                <a16:creationId xmlns:a16="http://schemas.microsoft.com/office/drawing/2014/main" id="{F64C141D-7A93-44D7-B0A0-D7C2552B0216}"/>
              </a:ext>
            </a:extLst>
          </p:cNvPr>
          <p:cNvPicPr>
            <a:picLocks noChangeAspect="1"/>
          </p:cNvPicPr>
          <p:nvPr/>
        </p:nvPicPr>
        <p:blipFill>
          <a:blip r:embed="rId11"/>
          <a:stretch>
            <a:fillRect/>
          </a:stretch>
        </p:blipFill>
        <p:spPr>
          <a:xfrm>
            <a:off x="9778965" y="4522984"/>
            <a:ext cx="1765829" cy="1796325"/>
          </a:xfrm>
          <a:prstGeom prst="rect">
            <a:avLst/>
          </a:prstGeom>
        </p:spPr>
      </p:pic>
      <p:sp>
        <p:nvSpPr>
          <p:cNvPr id="44" name="TextBox 43">
            <a:extLst>
              <a:ext uri="{FF2B5EF4-FFF2-40B4-BE49-F238E27FC236}">
                <a16:creationId xmlns:a16="http://schemas.microsoft.com/office/drawing/2014/main" id="{1CF2E189-D2AA-4D0A-87EB-5C024E2B1687}"/>
              </a:ext>
            </a:extLst>
          </p:cNvPr>
          <p:cNvSpPr txBox="1"/>
          <p:nvPr/>
        </p:nvSpPr>
        <p:spPr>
          <a:xfrm>
            <a:off x="7473829" y="6319309"/>
            <a:ext cx="1878721" cy="307777"/>
          </a:xfrm>
          <a:prstGeom prst="rect">
            <a:avLst/>
          </a:prstGeom>
          <a:noFill/>
        </p:spPr>
        <p:txBody>
          <a:bodyPr wrap="square" rtlCol="0">
            <a:spAutoFit/>
          </a:bodyPr>
          <a:lstStyle/>
          <a:p>
            <a:r>
              <a:rPr lang="en-US" sz="1400" dirty="0">
                <a:latin typeface="+mj-lt"/>
              </a:rPr>
              <a:t>Wi-Fi Connection</a:t>
            </a:r>
          </a:p>
        </p:txBody>
      </p:sp>
      <p:sp>
        <p:nvSpPr>
          <p:cNvPr id="45" name="TextBox 44">
            <a:extLst>
              <a:ext uri="{FF2B5EF4-FFF2-40B4-BE49-F238E27FC236}">
                <a16:creationId xmlns:a16="http://schemas.microsoft.com/office/drawing/2014/main" id="{7AC1B70B-D680-425A-A93E-65D4BD0AE1C6}"/>
              </a:ext>
            </a:extLst>
          </p:cNvPr>
          <p:cNvSpPr txBox="1"/>
          <p:nvPr/>
        </p:nvSpPr>
        <p:spPr>
          <a:xfrm>
            <a:off x="9702523" y="6382498"/>
            <a:ext cx="2094059" cy="307777"/>
          </a:xfrm>
          <a:prstGeom prst="rect">
            <a:avLst/>
          </a:prstGeom>
          <a:noFill/>
        </p:spPr>
        <p:txBody>
          <a:bodyPr wrap="square" rtlCol="0">
            <a:spAutoFit/>
          </a:bodyPr>
          <a:lstStyle/>
          <a:p>
            <a:r>
              <a:rPr lang="en-US" sz="1400" dirty="0">
                <a:latin typeface="+mj-lt"/>
              </a:rPr>
              <a:t>E-mail Notification</a:t>
            </a:r>
          </a:p>
        </p:txBody>
      </p:sp>
      <p:sp>
        <p:nvSpPr>
          <p:cNvPr id="46" name="Rectangle: Rounded Corners 45">
            <a:extLst>
              <a:ext uri="{FF2B5EF4-FFF2-40B4-BE49-F238E27FC236}">
                <a16:creationId xmlns:a16="http://schemas.microsoft.com/office/drawing/2014/main" id="{D8713B9F-3311-4345-9639-3D72778F7953}"/>
              </a:ext>
            </a:extLst>
          </p:cNvPr>
          <p:cNvSpPr/>
          <p:nvPr/>
        </p:nvSpPr>
        <p:spPr>
          <a:xfrm>
            <a:off x="1069066" y="2675418"/>
            <a:ext cx="2548208" cy="107751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Comic Sans MS" panose="030F0702030302020204" pitchFamily="66" charset="0"/>
              </a:rPr>
              <a:t>Name of the Product</a:t>
            </a:r>
          </a:p>
          <a:p>
            <a:pPr algn="ctr"/>
            <a:r>
              <a:rPr lang="en-US" b="1" dirty="0">
                <a:solidFill>
                  <a:schemeClr val="tx1"/>
                </a:solidFill>
                <a:latin typeface="Comic Sans MS" panose="030F0702030302020204" pitchFamily="66" charset="0"/>
              </a:rPr>
              <a:t>Hello DoorBell</a:t>
            </a:r>
          </a:p>
        </p:txBody>
      </p:sp>
    </p:spTree>
    <p:extLst>
      <p:ext uri="{BB962C8B-B14F-4D97-AF65-F5344CB8AC3E}">
        <p14:creationId xmlns:p14="http://schemas.microsoft.com/office/powerpoint/2010/main" val="128823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1000" fill="hold"/>
                                        <p:tgtEl>
                                          <p:spTgt spid="46"/>
                                        </p:tgtEl>
                                        <p:attrNameLst>
                                          <p:attrName>ppt_w</p:attrName>
                                        </p:attrNameLst>
                                      </p:cBhvr>
                                      <p:tavLst>
                                        <p:tav tm="0">
                                          <p:val>
                                            <p:fltVal val="0"/>
                                          </p:val>
                                        </p:tav>
                                        <p:tav tm="100000">
                                          <p:val>
                                            <p:strVal val="#ppt_w"/>
                                          </p:val>
                                        </p:tav>
                                      </p:tavLst>
                                    </p:anim>
                                    <p:anim calcmode="lin" valueType="num">
                                      <p:cBhvr>
                                        <p:cTn id="12" dur="1000" fill="hold"/>
                                        <p:tgtEl>
                                          <p:spTgt spid="46"/>
                                        </p:tgtEl>
                                        <p:attrNameLst>
                                          <p:attrName>ppt_h</p:attrName>
                                        </p:attrNameLst>
                                      </p:cBhvr>
                                      <p:tavLst>
                                        <p:tav tm="0">
                                          <p:val>
                                            <p:fltVal val="0"/>
                                          </p:val>
                                        </p:tav>
                                        <p:tav tm="100000">
                                          <p:val>
                                            <p:strVal val="#ppt_h"/>
                                          </p:val>
                                        </p:tav>
                                      </p:tavLst>
                                    </p:anim>
                                    <p:anim calcmode="lin" valueType="num">
                                      <p:cBhvr>
                                        <p:cTn id="13" dur="1000" fill="hold"/>
                                        <p:tgtEl>
                                          <p:spTgt spid="46"/>
                                        </p:tgtEl>
                                        <p:attrNameLst>
                                          <p:attrName>style.rotation</p:attrName>
                                        </p:attrNameLst>
                                      </p:cBhvr>
                                      <p:tavLst>
                                        <p:tav tm="0">
                                          <p:val>
                                            <p:fltVal val="90"/>
                                          </p:val>
                                        </p:tav>
                                        <p:tav tm="100000">
                                          <p:val>
                                            <p:fltVal val="0"/>
                                          </p:val>
                                        </p:tav>
                                      </p:tavLst>
                                    </p:anim>
                                    <p:animEffect transition="in" filter="fade">
                                      <p:cBhvr>
                                        <p:cTn id="14" dur="10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35" grpId="0"/>
      <p:bldP spid="36" grpId="0"/>
      <p:bldP spid="37" grpId="0"/>
      <p:bldP spid="38" grpId="0"/>
      <p:bldP spid="41" grpId="0"/>
      <p:bldP spid="44" grpId="0"/>
      <p:bldP spid="45" grpId="0"/>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114CCE-53A0-4A75-B8F7-70035583E69F}"/>
              </a:ext>
            </a:extLst>
          </p:cNvPr>
          <p:cNvSpPr>
            <a:spLocks noGrp="1"/>
          </p:cNvSpPr>
          <p:nvPr>
            <p:ph type="title"/>
          </p:nvPr>
        </p:nvSpPr>
        <p:spPr>
          <a:xfrm>
            <a:off x="209923" y="148710"/>
            <a:ext cx="5290997" cy="1682085"/>
          </a:xfrm>
        </p:spPr>
        <p:txBody>
          <a:bodyPr vert="horz" lIns="91440" tIns="45720" rIns="91440" bIns="45720" rtlCol="0" anchor="b">
            <a:noAutofit/>
          </a:bodyPr>
          <a:lstStyle/>
          <a:p>
            <a:r>
              <a:rPr lang="en-US" sz="4000" i="0" dirty="0">
                <a:latin typeface="Comic Sans MS" panose="030F0702030302020204" pitchFamily="66" charset="0"/>
              </a:rPr>
              <a:t>MARKTING PLAN </a:t>
            </a:r>
            <a:r>
              <a:rPr lang="en-US" sz="4000" dirty="0">
                <a:latin typeface="Comic Sans MS" panose="030F0702030302020204" pitchFamily="66" charset="0"/>
              </a:rPr>
              <a:t>- </a:t>
            </a:r>
            <a:r>
              <a:rPr lang="en-US" sz="4000" i="0" dirty="0">
                <a:latin typeface="Comic Sans MS" panose="030F0702030302020204" pitchFamily="66" charset="0"/>
              </a:rPr>
              <a:t>Packaging</a:t>
            </a:r>
          </a:p>
        </p:txBody>
      </p:sp>
      <p:pic>
        <p:nvPicPr>
          <p:cNvPr id="5" name="Picture 4" descr="A screen shot of a computer&#10;&#10;Description automatically generated">
            <a:extLst>
              <a:ext uri="{FF2B5EF4-FFF2-40B4-BE49-F238E27FC236}">
                <a16:creationId xmlns:a16="http://schemas.microsoft.com/office/drawing/2014/main" id="{95D82EDD-B695-4234-BE79-3FBE498F21EF}"/>
              </a:ext>
            </a:extLst>
          </p:cNvPr>
          <p:cNvPicPr>
            <a:picLocks noChangeAspect="1"/>
          </p:cNvPicPr>
          <p:nvPr/>
        </p:nvPicPr>
        <p:blipFill rotWithShape="1">
          <a:blip r:embed="rId3"/>
          <a:srcRect l="7912" r="6390" b="2"/>
          <a:stretch/>
        </p:blipFill>
        <p:spPr>
          <a:xfrm>
            <a:off x="5710842" y="-37773"/>
            <a:ext cx="6481158" cy="4216177"/>
          </a:xfrm>
          <a:custGeom>
            <a:avLst/>
            <a:gdLst/>
            <a:ahLst/>
            <a:cxnLst/>
            <a:rect l="l" t="t" r="r" b="b"/>
            <a:pathLst>
              <a:path w="6481158" h="4216187">
                <a:moveTo>
                  <a:pt x="159680" y="0"/>
                </a:moveTo>
                <a:lnTo>
                  <a:pt x="6481158" y="0"/>
                </a:lnTo>
                <a:lnTo>
                  <a:pt x="6481158" y="4216187"/>
                </a:lnTo>
                <a:lnTo>
                  <a:pt x="629980" y="4216187"/>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pic>
      <p:pic>
        <p:nvPicPr>
          <p:cNvPr id="6" name="Picture 5" descr="A picture containing indoor, table, video, orange&#10;&#10;Description automatically generated">
            <a:extLst>
              <a:ext uri="{FF2B5EF4-FFF2-40B4-BE49-F238E27FC236}">
                <a16:creationId xmlns:a16="http://schemas.microsoft.com/office/drawing/2014/main" id="{2911BD09-6DAB-41BC-A2AB-3437490A23C7}"/>
              </a:ext>
            </a:extLst>
          </p:cNvPr>
          <p:cNvPicPr>
            <a:picLocks noChangeAspect="1"/>
          </p:cNvPicPr>
          <p:nvPr/>
        </p:nvPicPr>
        <p:blipFill rotWithShape="1">
          <a:blip r:embed="rId4"/>
          <a:srcRect l="858" r="-3" b="-3"/>
          <a:stretch/>
        </p:blipFill>
        <p:spPr>
          <a:xfrm>
            <a:off x="5078133" y="4350402"/>
            <a:ext cx="4101827" cy="2534102"/>
          </a:xfrm>
          <a:custGeom>
            <a:avLst/>
            <a:gdLst/>
            <a:ahLst/>
            <a:cxnLst/>
            <a:rect l="l" t="t" r="r" b="b"/>
            <a:pathLst>
              <a:path w="4101827" h="2534102">
                <a:moveTo>
                  <a:pt x="1237396" y="0"/>
                </a:moveTo>
                <a:lnTo>
                  <a:pt x="4101827" y="0"/>
                </a:lnTo>
                <a:lnTo>
                  <a:pt x="4101827" y="2534102"/>
                </a:lnTo>
                <a:lnTo>
                  <a:pt x="0" y="2534102"/>
                </a:lnTo>
                <a:lnTo>
                  <a:pt x="21866" y="2503631"/>
                </a:lnTo>
                <a:cubicBezTo>
                  <a:pt x="198424" y="2253521"/>
                  <a:pt x="293791" y="2086461"/>
                  <a:pt x="295356" y="2078512"/>
                </a:cubicBezTo>
                <a:cubicBezTo>
                  <a:pt x="324070" y="1929470"/>
                  <a:pt x="404358" y="1848602"/>
                  <a:pt x="476494" y="1754977"/>
                </a:cubicBezTo>
                <a:cubicBezTo>
                  <a:pt x="539304" y="1672931"/>
                  <a:pt x="606320" y="1585980"/>
                  <a:pt x="629662" y="1466193"/>
                </a:cubicBezTo>
                <a:cubicBezTo>
                  <a:pt x="660486" y="1307325"/>
                  <a:pt x="563420" y="1455147"/>
                  <a:pt x="542839" y="1401940"/>
                </a:cubicBezTo>
                <a:cubicBezTo>
                  <a:pt x="578841" y="1314777"/>
                  <a:pt x="636193" y="1228627"/>
                  <a:pt x="649254" y="1136180"/>
                </a:cubicBezTo>
                <a:cubicBezTo>
                  <a:pt x="695846" y="801928"/>
                  <a:pt x="810580" y="538800"/>
                  <a:pt x="987553" y="313308"/>
                </a:cubicBezTo>
                <a:cubicBezTo>
                  <a:pt x="1038303" y="248170"/>
                  <a:pt x="1069946" y="145770"/>
                  <a:pt x="1141096" y="112922"/>
                </a:cubicBezTo>
                <a:cubicBezTo>
                  <a:pt x="1175680" y="97203"/>
                  <a:pt x="1199891" y="73126"/>
                  <a:pt x="1217455" y="43683"/>
                </a:cubicBezTo>
                <a:close/>
              </a:path>
            </a:pathLst>
          </a:custGeom>
        </p:spPr>
      </p:pic>
      <p:pic>
        <p:nvPicPr>
          <p:cNvPr id="7" name="Picture 6">
            <a:extLst>
              <a:ext uri="{FF2B5EF4-FFF2-40B4-BE49-F238E27FC236}">
                <a16:creationId xmlns:a16="http://schemas.microsoft.com/office/drawing/2014/main" id="{1B15EEF4-BAAD-4EF6-9834-6665A3326E2C}"/>
              </a:ext>
            </a:extLst>
          </p:cNvPr>
          <p:cNvPicPr>
            <a:picLocks noChangeAspect="1"/>
          </p:cNvPicPr>
          <p:nvPr/>
        </p:nvPicPr>
        <p:blipFill rotWithShape="1">
          <a:blip r:embed="rId5"/>
          <a:srcRect l="29146" r="6831" b="3"/>
          <a:stretch/>
        </p:blipFill>
        <p:spPr>
          <a:xfrm>
            <a:off x="9307672" y="4350403"/>
            <a:ext cx="2884327" cy="2534101"/>
          </a:xfrm>
          <a:prstGeom prst="rect">
            <a:avLst/>
          </a:prstGeom>
        </p:spPr>
      </p:pic>
      <p:sp>
        <p:nvSpPr>
          <p:cNvPr id="8" name="TextBox 7">
            <a:extLst>
              <a:ext uri="{FF2B5EF4-FFF2-40B4-BE49-F238E27FC236}">
                <a16:creationId xmlns:a16="http://schemas.microsoft.com/office/drawing/2014/main" id="{2123354E-AE48-458B-8A56-8A1A39A74539}"/>
              </a:ext>
            </a:extLst>
          </p:cNvPr>
          <p:cNvSpPr txBox="1"/>
          <p:nvPr/>
        </p:nvSpPr>
        <p:spPr>
          <a:xfrm>
            <a:off x="323622" y="3110701"/>
            <a:ext cx="5063598" cy="1200329"/>
          </a:xfrm>
          <a:prstGeom prst="rect">
            <a:avLst/>
          </a:prstGeom>
          <a:noFill/>
        </p:spPr>
        <p:txBody>
          <a:bodyPr wrap="square" rtlCol="0">
            <a:spAutoFit/>
          </a:bodyPr>
          <a:lstStyle/>
          <a:p>
            <a:r>
              <a:rPr lang="en-US" dirty="0">
                <a:latin typeface="Comic Sans MS" panose="030F0702030302020204" pitchFamily="66" charset="0"/>
              </a:rPr>
              <a:t>Packaging Features:</a:t>
            </a:r>
          </a:p>
          <a:p>
            <a:pPr marL="285750" indent="-285750">
              <a:buFont typeface="Wingdings" panose="05000000000000000000" pitchFamily="2" charset="2"/>
              <a:buChar char="§"/>
            </a:pPr>
            <a:r>
              <a:rPr lang="en-US" dirty="0">
                <a:latin typeface="Comic Sans MS" panose="030F0702030302020204" pitchFamily="66" charset="0"/>
              </a:rPr>
              <a:t>The Box itself will act as an instructional guide for installation.</a:t>
            </a:r>
          </a:p>
          <a:p>
            <a:pPr marL="285750" indent="-285750">
              <a:buFont typeface="Wingdings" panose="05000000000000000000" pitchFamily="2" charset="2"/>
              <a:buChar char="§"/>
            </a:pPr>
            <a:r>
              <a:rPr lang="en-US" dirty="0">
                <a:latin typeface="Comic Sans MS" panose="030F0702030302020204" pitchFamily="66" charset="0"/>
              </a:rPr>
              <a:t>App installation guide</a:t>
            </a:r>
          </a:p>
        </p:txBody>
      </p:sp>
    </p:spTree>
    <p:extLst>
      <p:ext uri="{BB962C8B-B14F-4D97-AF65-F5344CB8AC3E}">
        <p14:creationId xmlns:p14="http://schemas.microsoft.com/office/powerpoint/2010/main" val="127805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C5D7546-E3BC-4F5B-8038-0C83A6359287}"/>
              </a:ext>
            </a:extLst>
          </p:cNvPr>
          <p:cNvSpPr>
            <a:spLocks noGrp="1"/>
          </p:cNvSpPr>
          <p:nvPr>
            <p:ph type="title"/>
          </p:nvPr>
        </p:nvSpPr>
        <p:spPr>
          <a:xfrm>
            <a:off x="149912" y="323603"/>
            <a:ext cx="10515600" cy="772767"/>
          </a:xfrm>
        </p:spPr>
        <p:txBody>
          <a:bodyPr>
            <a:normAutofit/>
          </a:bodyPr>
          <a:lstStyle/>
          <a:p>
            <a:r>
              <a:rPr lang="en-US" sz="4000" dirty="0">
                <a:latin typeface="Comic Sans MS" panose="030F0702030302020204" pitchFamily="66" charset="0"/>
              </a:rPr>
              <a:t>MARKETING PLAN - Promotion</a:t>
            </a:r>
            <a:endParaRPr lang="en-US" sz="4000" dirty="0"/>
          </a:p>
        </p:txBody>
      </p:sp>
      <p:sp>
        <p:nvSpPr>
          <p:cNvPr id="5" name="TextBox 4">
            <a:extLst>
              <a:ext uri="{FF2B5EF4-FFF2-40B4-BE49-F238E27FC236}">
                <a16:creationId xmlns:a16="http://schemas.microsoft.com/office/drawing/2014/main" id="{2CDD83B8-438E-4E23-9318-3BFCF543A75F}"/>
              </a:ext>
            </a:extLst>
          </p:cNvPr>
          <p:cNvSpPr txBox="1"/>
          <p:nvPr/>
        </p:nvSpPr>
        <p:spPr>
          <a:xfrm>
            <a:off x="276754" y="1272252"/>
            <a:ext cx="7433925" cy="369332"/>
          </a:xfrm>
          <a:prstGeom prst="rect">
            <a:avLst/>
          </a:prstGeom>
          <a:solidFill>
            <a:srgbClr val="FFC000"/>
          </a:solidFill>
        </p:spPr>
        <p:txBody>
          <a:bodyPr wrap="square" rtlCol="0">
            <a:spAutoFit/>
          </a:bodyPr>
          <a:lstStyle/>
          <a:p>
            <a:r>
              <a:rPr lang="en-US" b="1" dirty="0"/>
              <a:t>Hello Doorbell </a:t>
            </a:r>
            <a:r>
              <a:rPr lang="en-US" dirty="0"/>
              <a:t>– “</a:t>
            </a:r>
            <a:r>
              <a:rPr lang="en-US" i="1" dirty="0" err="1"/>
              <a:t>Aapka</a:t>
            </a:r>
            <a:r>
              <a:rPr lang="en-US" i="1" dirty="0"/>
              <a:t> </a:t>
            </a:r>
            <a:r>
              <a:rPr lang="en-US" i="1" dirty="0" err="1"/>
              <a:t>rakshak</a:t>
            </a:r>
            <a:r>
              <a:rPr lang="en-US" dirty="0"/>
              <a:t>”</a:t>
            </a:r>
          </a:p>
        </p:txBody>
      </p:sp>
      <p:pic>
        <p:nvPicPr>
          <p:cNvPr id="6" name="Picture 2" descr="Product Marketing Cartoons and Comics - funny pictures from ...">
            <a:extLst>
              <a:ext uri="{FF2B5EF4-FFF2-40B4-BE49-F238E27FC236}">
                <a16:creationId xmlns:a16="http://schemas.microsoft.com/office/drawing/2014/main" id="{6C28C794-55D3-4877-AE67-D4254D28D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334" y="-2324"/>
            <a:ext cx="3699436" cy="24924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o Video Maker | Create Promo Videos That Sell | Biteable">
            <a:extLst>
              <a:ext uri="{FF2B5EF4-FFF2-40B4-BE49-F238E27FC236}">
                <a16:creationId xmlns:a16="http://schemas.microsoft.com/office/drawing/2014/main" id="{E91FC41A-37BA-4C37-812F-30407D898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532" y="2591322"/>
            <a:ext cx="3643557" cy="31703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17A0B92-7E5E-4B96-8293-649F7D0B422B}"/>
              </a:ext>
            </a:extLst>
          </p:cNvPr>
          <p:cNvPicPr/>
          <p:nvPr/>
        </p:nvPicPr>
        <p:blipFill>
          <a:blip r:embed="rId5"/>
          <a:stretch>
            <a:fillRect/>
          </a:stretch>
        </p:blipFill>
        <p:spPr>
          <a:xfrm>
            <a:off x="277508" y="2591323"/>
            <a:ext cx="3794762" cy="3170308"/>
          </a:xfrm>
          <a:prstGeom prst="rect">
            <a:avLst/>
          </a:prstGeom>
        </p:spPr>
      </p:pic>
      <p:pic>
        <p:nvPicPr>
          <p:cNvPr id="9" name="Picture 10" descr="Nspiresoft LLP - Social media promotion strategies designed to ...">
            <a:extLst>
              <a:ext uri="{FF2B5EF4-FFF2-40B4-BE49-F238E27FC236}">
                <a16:creationId xmlns:a16="http://schemas.microsoft.com/office/drawing/2014/main" id="{2DB44ADB-AB0E-4B28-823C-5863783161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36" r="8288"/>
          <a:stretch/>
        </p:blipFill>
        <p:spPr bwMode="auto">
          <a:xfrm>
            <a:off x="4345411" y="2591322"/>
            <a:ext cx="3609207" cy="31703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E1390D-E4E4-4A55-BD62-1E26066E7517}"/>
              </a:ext>
            </a:extLst>
          </p:cNvPr>
          <p:cNvSpPr txBox="1"/>
          <p:nvPr/>
        </p:nvSpPr>
        <p:spPr>
          <a:xfrm>
            <a:off x="226521" y="6421927"/>
            <a:ext cx="11673217" cy="45719"/>
          </a:xfrm>
          <a:prstGeom prst="rect">
            <a:avLst/>
          </a:prstGeom>
          <a:solidFill>
            <a:srgbClr val="FFC000"/>
          </a:solidFill>
        </p:spPr>
        <p:txBody>
          <a:bodyPr wrap="square" rtlCol="0">
            <a:spAutoFit/>
          </a:bodyPr>
          <a:lstStyle/>
          <a:p>
            <a:endParaRPr lang="en-US" sz="200" dirty="0"/>
          </a:p>
        </p:txBody>
      </p:sp>
    </p:spTree>
    <p:extLst>
      <p:ext uri="{BB962C8B-B14F-4D97-AF65-F5344CB8AC3E}">
        <p14:creationId xmlns:p14="http://schemas.microsoft.com/office/powerpoint/2010/main" val="51071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style.rotation</p:attrName>
                                        </p:attrNameLst>
                                      </p:cBhvr>
                                      <p:tavLst>
                                        <p:tav tm="0">
                                          <p:val>
                                            <p:fltVal val="90"/>
                                          </p:val>
                                        </p:tav>
                                        <p:tav tm="100000">
                                          <p:val>
                                            <p:fltVal val="0"/>
                                          </p:val>
                                        </p:tav>
                                      </p:tavLst>
                                    </p:anim>
                                    <p:animEffect transition="in" filter="fade">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80">
                                          <p:stCondLst>
                                            <p:cond delay="0"/>
                                          </p:stCondLst>
                                        </p:cTn>
                                        <p:tgtEl>
                                          <p:spTgt spid="10"/>
                                        </p:tgtEl>
                                      </p:cBhvr>
                                    </p:animEffect>
                                    <p:anim calcmode="lin" valueType="num">
                                      <p:cBhvr>
                                        <p:cTn id="4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gtEl>
                                      </p:cBhvr>
                                      <p:to x="100000" y="60000"/>
                                    </p:animScale>
                                    <p:animScale>
                                      <p:cBhvr>
                                        <p:cTn id="50" dur="166" decel="50000">
                                          <p:stCondLst>
                                            <p:cond delay="676"/>
                                          </p:stCondLst>
                                        </p:cTn>
                                        <p:tgtEl>
                                          <p:spTgt spid="10"/>
                                        </p:tgtEl>
                                      </p:cBhvr>
                                      <p:to x="100000" y="100000"/>
                                    </p:animScale>
                                    <p:animScale>
                                      <p:cBhvr>
                                        <p:cTn id="51" dur="26">
                                          <p:stCondLst>
                                            <p:cond delay="1312"/>
                                          </p:stCondLst>
                                        </p:cTn>
                                        <p:tgtEl>
                                          <p:spTgt spid="10"/>
                                        </p:tgtEl>
                                      </p:cBhvr>
                                      <p:to x="100000" y="80000"/>
                                    </p:animScale>
                                    <p:animScale>
                                      <p:cBhvr>
                                        <p:cTn id="52" dur="166" decel="50000">
                                          <p:stCondLst>
                                            <p:cond delay="1338"/>
                                          </p:stCondLst>
                                        </p:cTn>
                                        <p:tgtEl>
                                          <p:spTgt spid="10"/>
                                        </p:tgtEl>
                                      </p:cBhvr>
                                      <p:to x="100000" y="100000"/>
                                    </p:animScale>
                                    <p:animScale>
                                      <p:cBhvr>
                                        <p:cTn id="53" dur="26">
                                          <p:stCondLst>
                                            <p:cond delay="1642"/>
                                          </p:stCondLst>
                                        </p:cTn>
                                        <p:tgtEl>
                                          <p:spTgt spid="10"/>
                                        </p:tgtEl>
                                      </p:cBhvr>
                                      <p:to x="100000" y="90000"/>
                                    </p:animScale>
                                    <p:animScale>
                                      <p:cBhvr>
                                        <p:cTn id="54" dur="166" decel="50000">
                                          <p:stCondLst>
                                            <p:cond delay="1668"/>
                                          </p:stCondLst>
                                        </p:cTn>
                                        <p:tgtEl>
                                          <p:spTgt spid="10"/>
                                        </p:tgtEl>
                                      </p:cBhvr>
                                      <p:to x="100000" y="100000"/>
                                    </p:animScale>
                                    <p:animScale>
                                      <p:cBhvr>
                                        <p:cTn id="55" dur="26">
                                          <p:stCondLst>
                                            <p:cond delay="1808"/>
                                          </p:stCondLst>
                                        </p:cTn>
                                        <p:tgtEl>
                                          <p:spTgt spid="10"/>
                                        </p:tgtEl>
                                      </p:cBhvr>
                                      <p:to x="100000" y="95000"/>
                                    </p:animScale>
                                    <p:animScale>
                                      <p:cBhvr>
                                        <p:cTn id="5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6B8324E-C269-498A-B57B-819739FDE626}"/>
              </a:ext>
            </a:extLst>
          </p:cNvPr>
          <p:cNvSpPr/>
          <p:nvPr/>
        </p:nvSpPr>
        <p:spPr>
          <a:xfrm>
            <a:off x="159991" y="288485"/>
            <a:ext cx="8258992" cy="707886"/>
          </a:xfrm>
          <a:prstGeom prst="rect">
            <a:avLst/>
          </a:prstGeom>
        </p:spPr>
        <p:txBody>
          <a:bodyPr wrap="none">
            <a:spAutoFit/>
          </a:bodyPr>
          <a:lstStyle/>
          <a:p>
            <a:r>
              <a:rPr lang="en-US" sz="4000" dirty="0">
                <a:latin typeface="Comic Sans MS" panose="030F0702030302020204" pitchFamily="66" charset="0"/>
              </a:rPr>
              <a:t>MARKETING PLAN - Distribution</a:t>
            </a:r>
            <a:endParaRPr lang="en-US" sz="4000" dirty="0"/>
          </a:p>
        </p:txBody>
      </p:sp>
      <p:pic>
        <p:nvPicPr>
          <p:cNvPr id="18" name="Picture 4" descr="Cartoon of two businessmen haphazardly distributing product, boss ...">
            <a:extLst>
              <a:ext uri="{FF2B5EF4-FFF2-40B4-BE49-F238E27FC236}">
                <a16:creationId xmlns:a16="http://schemas.microsoft.com/office/drawing/2014/main" id="{BFAA3D40-01E3-4C8A-AED9-A120C5108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4" b="7053"/>
          <a:stretch/>
        </p:blipFill>
        <p:spPr bwMode="auto">
          <a:xfrm>
            <a:off x="4467767" y="2225039"/>
            <a:ext cx="2793259" cy="27749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SnapDeal – Logos Download">
            <a:extLst>
              <a:ext uri="{FF2B5EF4-FFF2-40B4-BE49-F238E27FC236}">
                <a16:creationId xmlns:a16="http://schemas.microsoft.com/office/drawing/2014/main" id="{AE09FB38-094F-4319-BB22-A0D7CE3EAF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67408" y="4501506"/>
            <a:ext cx="2220575" cy="5606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Flipkart Logo PNG Transparent &amp; SVG Vector - Freebie Supply">
            <a:extLst>
              <a:ext uri="{FF2B5EF4-FFF2-40B4-BE49-F238E27FC236}">
                <a16:creationId xmlns:a16="http://schemas.microsoft.com/office/drawing/2014/main" id="{721E53A5-D7E8-44D9-B9DC-5E88C93A18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38" t="32371" r="10696" b="33673"/>
          <a:stretch/>
        </p:blipFill>
        <p:spPr bwMode="auto">
          <a:xfrm>
            <a:off x="100353" y="3042904"/>
            <a:ext cx="1714289" cy="5459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art, ecommerce, marketing, online, online shop, shop, shopping icon">
            <a:extLst>
              <a:ext uri="{FF2B5EF4-FFF2-40B4-BE49-F238E27FC236}">
                <a16:creationId xmlns:a16="http://schemas.microsoft.com/office/drawing/2014/main" id="{7FCE49EB-9A22-4388-AD9E-D1CC224F2C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634" b="10213"/>
          <a:stretch/>
        </p:blipFill>
        <p:spPr bwMode="auto">
          <a:xfrm>
            <a:off x="1944495" y="2783962"/>
            <a:ext cx="1943488" cy="15383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Amazon Png Logo Vector - Free Transparent PNG Logos">
            <a:extLst>
              <a:ext uri="{FF2B5EF4-FFF2-40B4-BE49-F238E27FC236}">
                <a16:creationId xmlns:a16="http://schemas.microsoft.com/office/drawing/2014/main" id="{6D324724-8BD0-462B-9C56-1EC0F35C2CA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100" t="35293" r="19102" b="37202"/>
          <a:stretch/>
        </p:blipFill>
        <p:spPr bwMode="auto">
          <a:xfrm>
            <a:off x="1814642" y="2005989"/>
            <a:ext cx="1793731" cy="598758"/>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Reliance Digital brings back the biggest Tech Deals | Technology ...">
            <a:extLst>
              <a:ext uri="{FF2B5EF4-FFF2-40B4-BE49-F238E27FC236}">
                <a16:creationId xmlns:a16="http://schemas.microsoft.com/office/drawing/2014/main" id="{D8CA534E-91B0-48E9-94CD-E48DE3459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62891">
            <a:off x="7728189" y="1914664"/>
            <a:ext cx="2799253" cy="1597639"/>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Croma (Neptune Magnet Mall), Bhandup West - Electronic Goods ...">
            <a:extLst>
              <a:ext uri="{FF2B5EF4-FFF2-40B4-BE49-F238E27FC236}">
                <a16:creationId xmlns:a16="http://schemas.microsoft.com/office/drawing/2014/main" id="{5F525A33-7893-4368-AA63-002DD1DEAA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97321">
            <a:off x="9532553" y="2732394"/>
            <a:ext cx="2614369" cy="153464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Hometown (The Great INDIA Place Mall), Noida Sector 38 - Mobile ...">
            <a:extLst>
              <a:ext uri="{FF2B5EF4-FFF2-40B4-BE49-F238E27FC236}">
                <a16:creationId xmlns:a16="http://schemas.microsoft.com/office/drawing/2014/main" id="{575D5E54-E121-4EDF-A244-BE604EEEDC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2733" y="3493567"/>
            <a:ext cx="2745692" cy="179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22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44"/>
                                        </p:tgtEl>
                                        <p:attrNameLst>
                                          <p:attrName>style.visibility</p:attrName>
                                        </p:attrNameLst>
                                      </p:cBhvr>
                                      <p:to>
                                        <p:strVal val="visible"/>
                                      </p:to>
                                    </p:set>
                                    <p:animEffect transition="in" filter="fade">
                                      <p:cBhvr>
                                        <p:cTn id="16" dur="500"/>
                                        <p:tgtEl>
                                          <p:spTgt spid="18444"/>
                                        </p:tgtEl>
                                      </p:cBhvr>
                                    </p:animEffect>
                                  </p:childTnLst>
                                </p:cTn>
                              </p:par>
                              <p:par>
                                <p:cTn id="17" presetID="10" presetClass="entr" presetSubtype="0" fill="hold" nodeType="withEffect">
                                  <p:stCondLst>
                                    <p:cond delay="0"/>
                                  </p:stCondLst>
                                  <p:childTnLst>
                                    <p:set>
                                      <p:cBhvr>
                                        <p:cTn id="18" dur="1" fill="hold">
                                          <p:stCondLst>
                                            <p:cond delay="0"/>
                                          </p:stCondLst>
                                        </p:cTn>
                                        <p:tgtEl>
                                          <p:spTgt spid="18442"/>
                                        </p:tgtEl>
                                        <p:attrNameLst>
                                          <p:attrName>style.visibility</p:attrName>
                                        </p:attrNameLst>
                                      </p:cBhvr>
                                      <p:to>
                                        <p:strVal val="visible"/>
                                      </p:to>
                                    </p:set>
                                    <p:animEffect transition="in" filter="fade">
                                      <p:cBhvr>
                                        <p:cTn id="19" dur="500"/>
                                        <p:tgtEl>
                                          <p:spTgt spid="18442"/>
                                        </p:tgtEl>
                                      </p:cBhvr>
                                    </p:animEffect>
                                  </p:childTnLst>
                                </p:cTn>
                              </p:par>
                              <p:par>
                                <p:cTn id="20" presetID="10" presetClass="entr" presetSubtype="0" fill="hold" nodeType="withEffect">
                                  <p:stCondLst>
                                    <p:cond delay="0"/>
                                  </p:stCondLst>
                                  <p:childTnLst>
                                    <p:set>
                                      <p:cBhvr>
                                        <p:cTn id="21" dur="1" fill="hold">
                                          <p:stCondLst>
                                            <p:cond delay="0"/>
                                          </p:stCondLst>
                                        </p:cTn>
                                        <p:tgtEl>
                                          <p:spTgt spid="18446"/>
                                        </p:tgtEl>
                                        <p:attrNameLst>
                                          <p:attrName>style.visibility</p:attrName>
                                        </p:attrNameLst>
                                      </p:cBhvr>
                                      <p:to>
                                        <p:strVal val="visible"/>
                                      </p:to>
                                    </p:set>
                                    <p:animEffect transition="in" filter="fade">
                                      <p:cBhvr>
                                        <p:cTn id="22" dur="500"/>
                                        <p:tgtEl>
                                          <p:spTgt spid="184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7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4997AB-5849-416D-A73A-A57E12BC2CF9}"/>
              </a:ext>
            </a:extLst>
          </p:cNvPr>
          <p:cNvSpPr>
            <a:spLocks noGrp="1"/>
          </p:cNvSpPr>
          <p:nvPr>
            <p:ph type="title"/>
          </p:nvPr>
        </p:nvSpPr>
        <p:spPr>
          <a:xfrm>
            <a:off x="5614875" y="515876"/>
            <a:ext cx="4977976" cy="1454051"/>
          </a:xfrm>
        </p:spPr>
        <p:txBody>
          <a:bodyPr>
            <a:normAutofit/>
          </a:bodyPr>
          <a:lstStyle/>
          <a:p>
            <a:r>
              <a:rPr lang="en-US" sz="4000" dirty="0">
                <a:solidFill>
                  <a:srgbClr val="000000"/>
                </a:solidFill>
                <a:latin typeface="Comic Sans MS" panose="030F0702030302020204" pitchFamily="66" charset="0"/>
              </a:rPr>
              <a:t>PRICING PLANS</a:t>
            </a:r>
          </a:p>
        </p:txBody>
      </p:sp>
      <p:sp>
        <p:nvSpPr>
          <p:cNvPr id="922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Funny thoughts on prices">
            <a:extLst>
              <a:ext uri="{FF2B5EF4-FFF2-40B4-BE49-F238E27FC236}">
                <a16:creationId xmlns:a16="http://schemas.microsoft.com/office/drawing/2014/main" id="{0AA491F8-ADDD-4D4D-82BF-B1A401815546}"/>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9037" t="1" r="13801" b="1"/>
          <a:stretch/>
        </p:blipFill>
        <p:spPr bwMode="auto">
          <a:xfrm>
            <a:off x="0" y="897131"/>
            <a:ext cx="4879250"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536B3AFF-312C-45F2-90B5-EFE40F66303A}"/>
              </a:ext>
            </a:extLst>
          </p:cNvPr>
          <p:cNvGraphicFramePr>
            <a:graphicFrameLocks noGrp="1"/>
          </p:cNvGraphicFramePr>
          <p:nvPr>
            <p:ph idx="1"/>
            <p:extLst>
              <p:ext uri="{D42A27DB-BD31-4B8C-83A1-F6EECF244321}">
                <p14:modId xmlns:p14="http://schemas.microsoft.com/office/powerpoint/2010/main" val="2196016365"/>
              </p:ext>
            </p:extLst>
          </p:nvPr>
        </p:nvGraphicFramePr>
        <p:xfrm>
          <a:off x="5614876" y="1825624"/>
          <a:ext cx="5738922" cy="4157586"/>
        </p:xfrm>
        <a:graphic>
          <a:graphicData uri="http://schemas.openxmlformats.org/drawingml/2006/table">
            <a:tbl>
              <a:tblPr firstRow="1" bandRow="1">
                <a:tableStyleId>{7DF18680-E054-41AD-8BC1-D1AEF772440D}</a:tableStyleId>
              </a:tblPr>
              <a:tblGrid>
                <a:gridCol w="1912974">
                  <a:extLst>
                    <a:ext uri="{9D8B030D-6E8A-4147-A177-3AD203B41FA5}">
                      <a16:colId xmlns:a16="http://schemas.microsoft.com/office/drawing/2014/main" val="2915839692"/>
                    </a:ext>
                  </a:extLst>
                </a:gridCol>
                <a:gridCol w="1912974">
                  <a:extLst>
                    <a:ext uri="{9D8B030D-6E8A-4147-A177-3AD203B41FA5}">
                      <a16:colId xmlns:a16="http://schemas.microsoft.com/office/drawing/2014/main" val="834713261"/>
                    </a:ext>
                  </a:extLst>
                </a:gridCol>
                <a:gridCol w="1912974">
                  <a:extLst>
                    <a:ext uri="{9D8B030D-6E8A-4147-A177-3AD203B41FA5}">
                      <a16:colId xmlns:a16="http://schemas.microsoft.com/office/drawing/2014/main" val="2886476690"/>
                    </a:ext>
                  </a:extLst>
                </a:gridCol>
              </a:tblGrid>
              <a:tr h="219003">
                <a:tc>
                  <a:txBody>
                    <a:bodyPr/>
                    <a:lstStyle/>
                    <a:p>
                      <a:pPr rtl="0"/>
                      <a:endParaRPr lang="en-US" sz="1800" u="none" strike="noStrike" kern="1200" dirty="0">
                        <a:effectLst/>
                        <a:latin typeface="Comic Sans MS" panose="030F0702030302020204" pitchFamily="66" charset="0"/>
                      </a:endParaRPr>
                    </a:p>
                    <a:p>
                      <a:pPr rtl="0"/>
                      <a:r>
                        <a:rPr lang="en-US" sz="1800" u="none" strike="noStrike" kern="1200" dirty="0">
                          <a:effectLst/>
                          <a:latin typeface="Comic Sans MS" panose="030F0702030302020204" pitchFamily="66" charset="0"/>
                        </a:rPr>
                        <a:t>PRICING</a:t>
                      </a:r>
                      <a:endParaRPr lang="en-US" dirty="0">
                        <a:effectLst/>
                        <a:latin typeface="Comic Sans MS" panose="030F0702030302020204" pitchFamily="66" charset="0"/>
                      </a:endParaRPr>
                    </a:p>
                    <a:p>
                      <a:br>
                        <a:rPr lang="en-US" dirty="0">
                          <a:latin typeface="Comic Sans MS" panose="030F0702030302020204" pitchFamily="66" charset="0"/>
                        </a:rPr>
                      </a:br>
                      <a:endParaRPr lang="en-US" dirty="0">
                        <a:latin typeface="Comic Sans MS" panose="030F0702030302020204" pitchFamily="66" charset="0"/>
                      </a:endParaRPr>
                    </a:p>
                  </a:txBody>
                  <a:tcPr/>
                </a:tc>
                <a:tc>
                  <a:txBody>
                    <a:bodyPr/>
                    <a:lstStyle/>
                    <a:p>
                      <a:endParaRPr lang="en-US" sz="1800" u="none" strike="noStrike" kern="1200" dirty="0">
                        <a:effectLst/>
                        <a:latin typeface="Comic Sans MS" panose="030F0702030302020204" pitchFamily="66" charset="0"/>
                      </a:endParaRPr>
                    </a:p>
                    <a:p>
                      <a:r>
                        <a:rPr lang="en-US" sz="1800" u="none" strike="noStrike" kern="1200" dirty="0">
                          <a:effectLst/>
                          <a:latin typeface="Comic Sans MS" panose="030F0702030302020204" pitchFamily="66" charset="0"/>
                        </a:rPr>
                        <a:t>PRO</a:t>
                      </a:r>
                      <a:endParaRPr lang="en-US" dirty="0">
                        <a:latin typeface="Comic Sans MS" panose="030F0702030302020204" pitchFamily="66" charset="0"/>
                      </a:endParaRPr>
                    </a:p>
                  </a:txBody>
                  <a:tcPr/>
                </a:tc>
                <a:tc>
                  <a:txBody>
                    <a:bodyPr/>
                    <a:lstStyle/>
                    <a:p>
                      <a:endParaRPr lang="en-US" sz="1800" u="none" strike="noStrike" kern="1200" dirty="0">
                        <a:effectLst/>
                        <a:latin typeface="Comic Sans MS" panose="030F0702030302020204" pitchFamily="66" charset="0"/>
                      </a:endParaRPr>
                    </a:p>
                    <a:p>
                      <a:r>
                        <a:rPr lang="en-US" sz="1800" u="none" strike="noStrike" kern="1200" dirty="0">
                          <a:effectLst/>
                          <a:latin typeface="Comic Sans MS" panose="030F0702030302020204" pitchFamily="66" charset="0"/>
                        </a:rPr>
                        <a:t>BASIC</a:t>
                      </a:r>
                      <a:endParaRPr lang="en-US" dirty="0">
                        <a:latin typeface="Comic Sans MS" panose="030F0702030302020204" pitchFamily="66" charset="0"/>
                      </a:endParaRPr>
                    </a:p>
                  </a:txBody>
                  <a:tcPr/>
                </a:tc>
                <a:extLst>
                  <a:ext uri="{0D108BD9-81ED-4DB2-BD59-A6C34878D82A}">
                    <a16:rowId xmlns:a16="http://schemas.microsoft.com/office/drawing/2014/main" val="3693556130"/>
                  </a:ext>
                </a:extLst>
              </a:tr>
              <a:tr h="989622">
                <a:tc>
                  <a:txBody>
                    <a:bodyPr/>
                    <a:lstStyle/>
                    <a:p>
                      <a:r>
                        <a:rPr lang="en-US" sz="1600" u="none" strike="noStrike" kern="1200" dirty="0">
                          <a:effectLst/>
                          <a:latin typeface="Comic Sans MS" panose="030F0702030302020204" pitchFamily="66" charset="0"/>
                        </a:rPr>
                        <a:t>BASE MODEL</a:t>
                      </a:r>
                      <a:endParaRPr lang="en-US" sz="1600" dirty="0">
                        <a:latin typeface="Comic Sans MS" panose="030F0702030302020204" pitchFamily="66" charset="0"/>
                      </a:endParaRPr>
                    </a:p>
                  </a:txBody>
                  <a:tcPr/>
                </a:tc>
                <a:tc>
                  <a:txBody>
                    <a:bodyPr/>
                    <a:lstStyle/>
                    <a:p>
                      <a:pPr rtl="0" fontAlgn="t">
                        <a:spcBef>
                          <a:spcPts val="0"/>
                        </a:spcBef>
                        <a:spcAft>
                          <a:spcPts val="0"/>
                        </a:spcAft>
                      </a:pPr>
                      <a:r>
                        <a:rPr lang="en-US" sz="1600" u="none" strike="noStrike" dirty="0">
                          <a:effectLst/>
                          <a:latin typeface="Comic Sans MS" panose="030F0702030302020204" pitchFamily="66" charset="0"/>
                        </a:rPr>
                        <a:t> 1211.76 INR</a:t>
                      </a:r>
                      <a:endParaRPr lang="en-US" sz="1600" dirty="0">
                        <a:effectLst/>
                        <a:latin typeface="Comic Sans MS" panose="030F0702030302020204" pitchFamily="66" charset="0"/>
                      </a:endParaRPr>
                    </a:p>
                  </a:txBody>
                  <a:tcPr marL="114300" marR="114300"/>
                </a:tc>
                <a:tc>
                  <a:txBody>
                    <a:bodyPr/>
                    <a:lstStyle/>
                    <a:p>
                      <a:pPr rtl="0" fontAlgn="t">
                        <a:spcBef>
                          <a:spcPts val="0"/>
                        </a:spcBef>
                        <a:spcAft>
                          <a:spcPts val="0"/>
                        </a:spcAft>
                      </a:pPr>
                      <a:r>
                        <a:rPr lang="en-US" sz="1600" u="none" strike="noStrike" dirty="0">
                          <a:effectLst/>
                          <a:latin typeface="Comic Sans MS" panose="030F0702030302020204" pitchFamily="66" charset="0"/>
                        </a:rPr>
                        <a:t>  1211.76 INR</a:t>
                      </a:r>
                      <a:endParaRPr lang="en-US" sz="1600" dirty="0">
                        <a:effectLst/>
                        <a:latin typeface="Comic Sans MS" panose="030F0702030302020204" pitchFamily="66" charset="0"/>
                      </a:endParaRPr>
                    </a:p>
                    <a:p>
                      <a:pPr fontAlgn="t"/>
                      <a:br>
                        <a:rPr lang="en-US" sz="1600" dirty="0">
                          <a:effectLst/>
                          <a:latin typeface="Comic Sans MS" panose="030F0702030302020204" pitchFamily="66" charset="0"/>
                        </a:rPr>
                      </a:br>
                      <a:endParaRPr lang="en-US" sz="1600" dirty="0">
                        <a:effectLst/>
                        <a:latin typeface="Comic Sans MS" panose="030F0702030302020204" pitchFamily="66" charset="0"/>
                      </a:endParaRPr>
                    </a:p>
                  </a:txBody>
                  <a:tcPr marL="114300" marR="114300"/>
                </a:tc>
                <a:extLst>
                  <a:ext uri="{0D108BD9-81ED-4DB2-BD59-A6C34878D82A}">
                    <a16:rowId xmlns:a16="http://schemas.microsoft.com/office/drawing/2014/main" val="2041613395"/>
                  </a:ext>
                </a:extLst>
              </a:tr>
              <a:tr h="989622">
                <a:tc>
                  <a:txBody>
                    <a:bodyPr/>
                    <a:lstStyle/>
                    <a:p>
                      <a:r>
                        <a:rPr lang="en-US" sz="1600" u="none" strike="noStrike" kern="1200" dirty="0">
                          <a:effectLst/>
                          <a:latin typeface="Comic Sans MS" panose="030F0702030302020204" pitchFamily="66" charset="0"/>
                        </a:rPr>
                        <a:t>SUBSCRIPTION COST</a:t>
                      </a:r>
                      <a:endParaRPr lang="en-US" sz="1600" dirty="0">
                        <a:latin typeface="Comic Sans MS" panose="030F0702030302020204" pitchFamily="66" charset="0"/>
                      </a:endParaRPr>
                    </a:p>
                  </a:txBody>
                  <a:tcPr/>
                </a:tc>
                <a:tc>
                  <a:txBody>
                    <a:bodyPr/>
                    <a:lstStyle/>
                    <a:p>
                      <a:pPr rtl="0" fontAlgn="t">
                        <a:spcBef>
                          <a:spcPts val="0"/>
                        </a:spcBef>
                        <a:spcAft>
                          <a:spcPts val="0"/>
                        </a:spcAft>
                      </a:pPr>
                      <a:r>
                        <a:rPr lang="en-US" sz="1600" u="none" strike="noStrike">
                          <a:effectLst/>
                          <a:latin typeface="Comic Sans MS" panose="030F0702030302020204" pitchFamily="66" charset="0"/>
                        </a:rPr>
                        <a:t>+ 500 INR per month or 6000 INR per year</a:t>
                      </a:r>
                      <a:endParaRPr lang="en-US" sz="1600">
                        <a:effectLst/>
                        <a:latin typeface="Comic Sans MS" panose="030F0702030302020204" pitchFamily="66" charset="0"/>
                      </a:endParaRPr>
                    </a:p>
                  </a:txBody>
                  <a:tcPr marL="114300" marR="114300"/>
                </a:tc>
                <a:tc>
                  <a:txBody>
                    <a:bodyPr/>
                    <a:lstStyle/>
                    <a:p>
                      <a:pPr rtl="0" fontAlgn="t">
                        <a:spcBef>
                          <a:spcPts val="0"/>
                        </a:spcBef>
                        <a:spcAft>
                          <a:spcPts val="0"/>
                        </a:spcAft>
                      </a:pPr>
                      <a:r>
                        <a:rPr lang="en-US" sz="1600" u="none" strike="noStrike" dirty="0">
                          <a:effectLst/>
                          <a:latin typeface="Comic Sans MS" panose="030F0702030302020204" pitchFamily="66" charset="0"/>
                        </a:rPr>
                        <a:t>  1211.76 INR</a:t>
                      </a:r>
                      <a:endParaRPr lang="en-US" sz="1600" dirty="0">
                        <a:effectLst/>
                        <a:latin typeface="Comic Sans MS" panose="030F0702030302020204" pitchFamily="66" charset="0"/>
                      </a:endParaRPr>
                    </a:p>
                    <a:p>
                      <a:pPr fontAlgn="t"/>
                      <a:br>
                        <a:rPr lang="en-US" sz="1600" dirty="0">
                          <a:effectLst/>
                          <a:latin typeface="Comic Sans MS" panose="030F0702030302020204" pitchFamily="66" charset="0"/>
                        </a:rPr>
                      </a:br>
                      <a:endParaRPr lang="en-US" sz="1600" dirty="0">
                        <a:effectLst/>
                        <a:latin typeface="Comic Sans MS" panose="030F0702030302020204" pitchFamily="66" charset="0"/>
                      </a:endParaRPr>
                    </a:p>
                  </a:txBody>
                  <a:tcPr marL="114300" marR="114300"/>
                </a:tc>
                <a:extLst>
                  <a:ext uri="{0D108BD9-81ED-4DB2-BD59-A6C34878D82A}">
                    <a16:rowId xmlns:a16="http://schemas.microsoft.com/office/drawing/2014/main" val="3752712405"/>
                  </a:ext>
                </a:extLst>
              </a:tr>
              <a:tr h="989622">
                <a:tc>
                  <a:txBody>
                    <a:bodyPr/>
                    <a:lstStyle/>
                    <a:p>
                      <a:r>
                        <a:rPr lang="en-US" sz="1600" u="none" strike="noStrike" kern="1200" dirty="0">
                          <a:effectLst/>
                          <a:latin typeface="Comic Sans MS" panose="030F0702030302020204" pitchFamily="66" charset="0"/>
                        </a:rPr>
                        <a:t>TOTAL</a:t>
                      </a:r>
                      <a:endParaRPr lang="en-US" sz="1600" dirty="0">
                        <a:latin typeface="Comic Sans MS" panose="030F0702030302020204" pitchFamily="66" charset="0"/>
                      </a:endParaRPr>
                    </a:p>
                  </a:txBody>
                  <a:tcPr/>
                </a:tc>
                <a:tc>
                  <a:txBody>
                    <a:bodyPr/>
                    <a:lstStyle/>
                    <a:p>
                      <a:pPr rtl="0" fontAlgn="t">
                        <a:spcBef>
                          <a:spcPts val="0"/>
                        </a:spcBef>
                        <a:spcAft>
                          <a:spcPts val="0"/>
                        </a:spcAft>
                      </a:pPr>
                      <a:r>
                        <a:rPr lang="en-US" sz="1600" u="none" strike="noStrike" dirty="0">
                          <a:effectLst/>
                          <a:latin typeface="Comic Sans MS" panose="030F0702030302020204" pitchFamily="66" charset="0"/>
                        </a:rPr>
                        <a:t> 1,711.76 INR</a:t>
                      </a:r>
                      <a:endParaRPr lang="en-US" sz="1600" dirty="0">
                        <a:effectLst/>
                        <a:latin typeface="Comic Sans MS" panose="030F0702030302020204" pitchFamily="66" charset="0"/>
                      </a:endParaRPr>
                    </a:p>
                  </a:txBody>
                  <a:tcPr marL="114300" marR="114300"/>
                </a:tc>
                <a:tc>
                  <a:txBody>
                    <a:bodyPr/>
                    <a:lstStyle/>
                    <a:p>
                      <a:pPr rtl="0" fontAlgn="t">
                        <a:spcBef>
                          <a:spcPts val="0"/>
                        </a:spcBef>
                        <a:spcAft>
                          <a:spcPts val="0"/>
                        </a:spcAft>
                      </a:pPr>
                      <a:r>
                        <a:rPr lang="en-US" sz="1600" u="none" strike="noStrike" dirty="0">
                          <a:effectLst/>
                          <a:latin typeface="Comic Sans MS" panose="030F0702030302020204" pitchFamily="66" charset="0"/>
                        </a:rPr>
                        <a:t> 1211.76 INR</a:t>
                      </a:r>
                      <a:endParaRPr lang="en-US" sz="1600" dirty="0">
                        <a:effectLst/>
                        <a:latin typeface="Comic Sans MS" panose="030F0702030302020204" pitchFamily="66" charset="0"/>
                      </a:endParaRPr>
                    </a:p>
                    <a:p>
                      <a:pPr fontAlgn="t"/>
                      <a:br>
                        <a:rPr lang="en-US" sz="1600" dirty="0">
                          <a:effectLst/>
                          <a:latin typeface="Comic Sans MS" panose="030F0702030302020204" pitchFamily="66" charset="0"/>
                        </a:rPr>
                      </a:br>
                      <a:endParaRPr lang="en-US" sz="1600" dirty="0">
                        <a:effectLst/>
                        <a:latin typeface="Comic Sans MS" panose="030F0702030302020204" pitchFamily="66" charset="0"/>
                      </a:endParaRPr>
                    </a:p>
                  </a:txBody>
                  <a:tcPr marL="114300" marR="114300"/>
                </a:tc>
                <a:extLst>
                  <a:ext uri="{0D108BD9-81ED-4DB2-BD59-A6C34878D82A}">
                    <a16:rowId xmlns:a16="http://schemas.microsoft.com/office/drawing/2014/main" val="1533591858"/>
                  </a:ext>
                </a:extLst>
              </a:tr>
            </a:tbl>
          </a:graphicData>
        </a:graphic>
      </p:graphicFrame>
    </p:spTree>
    <p:extLst>
      <p:ext uri="{BB962C8B-B14F-4D97-AF65-F5344CB8AC3E}">
        <p14:creationId xmlns:p14="http://schemas.microsoft.com/office/powerpoint/2010/main" val="3414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40" name="Straight Connector 13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3" name="Rectangle 14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A38DA-7442-43B5-BF70-ECCAB546FD37}"/>
              </a:ext>
            </a:extLst>
          </p:cNvPr>
          <p:cNvSpPr>
            <a:spLocks noGrp="1"/>
          </p:cNvSpPr>
          <p:nvPr>
            <p:ph type="title"/>
          </p:nvPr>
        </p:nvSpPr>
        <p:spPr>
          <a:xfrm>
            <a:off x="815683" y="658680"/>
            <a:ext cx="10071536" cy="929750"/>
          </a:xfrm>
        </p:spPr>
        <p:txBody>
          <a:bodyPr vert="horz" lIns="91440" tIns="45720" rIns="91440" bIns="45720" rtlCol="0" anchor="b">
            <a:normAutofit/>
          </a:bodyPr>
          <a:lstStyle/>
          <a:p>
            <a:pPr algn="ctr"/>
            <a:r>
              <a:rPr lang="en-US" sz="4000" dirty="0">
                <a:latin typeface="Comic Sans MS" panose="030F0702030302020204" pitchFamily="66" charset="0"/>
              </a:rPr>
              <a:t>PRICING PLANS</a:t>
            </a:r>
          </a:p>
        </p:txBody>
      </p:sp>
      <p:pic>
        <p:nvPicPr>
          <p:cNvPr id="11266" name="Picture 2" descr="Home Credit India on Twitter: &quot;Be as flexible as your EMIs at 0 ...">
            <a:extLst>
              <a:ext uri="{FF2B5EF4-FFF2-40B4-BE49-F238E27FC236}">
                <a16:creationId xmlns:a16="http://schemas.microsoft.com/office/drawing/2014/main" id="{711087C8-F42F-4723-B764-FCEB6EF009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3258" y="2000238"/>
            <a:ext cx="5391684" cy="26958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30 Day Free Trial Please Insert Credit Card Information Some Funny ...">
            <a:extLst>
              <a:ext uri="{FF2B5EF4-FFF2-40B4-BE49-F238E27FC236}">
                <a16:creationId xmlns:a16="http://schemas.microsoft.com/office/drawing/2014/main" id="{E19D5E53-32B1-4AED-A864-A2A2BB85B1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427"/>
          <a:stretch/>
        </p:blipFill>
        <p:spPr bwMode="auto">
          <a:xfrm>
            <a:off x="7548420" y="2000237"/>
            <a:ext cx="2684859" cy="26958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180550-BFC6-4672-99F4-489007A2C2C5}"/>
              </a:ext>
            </a:extLst>
          </p:cNvPr>
          <p:cNvSpPr/>
          <p:nvPr/>
        </p:nvSpPr>
        <p:spPr>
          <a:xfrm>
            <a:off x="1371713" y="5014124"/>
            <a:ext cx="3773790" cy="261610"/>
          </a:xfrm>
          <a:prstGeom prst="rect">
            <a:avLst/>
          </a:prstGeom>
        </p:spPr>
        <p:txBody>
          <a:bodyPr wrap="none">
            <a:spAutoFit/>
          </a:bodyPr>
          <a:lstStyle/>
          <a:p>
            <a:r>
              <a:rPr lang="en-US" sz="1100" b="0" i="0" u="none" strike="noStrike" dirty="0">
                <a:effectLst/>
                <a:latin typeface="Comic Sans MS" panose="030F0702030302020204" pitchFamily="66" charset="0"/>
              </a:rPr>
              <a:t>We</a:t>
            </a:r>
            <a:r>
              <a:rPr lang="en-US" sz="1100" dirty="0">
                <a:latin typeface="Comic Sans MS" panose="030F0702030302020204" pitchFamily="66" charset="0"/>
              </a:rPr>
              <a:t> are  providing flexible EMI options with 0 interest</a:t>
            </a:r>
          </a:p>
        </p:txBody>
      </p:sp>
      <p:sp>
        <p:nvSpPr>
          <p:cNvPr id="5" name="Rectangle 4">
            <a:extLst>
              <a:ext uri="{FF2B5EF4-FFF2-40B4-BE49-F238E27FC236}">
                <a16:creationId xmlns:a16="http://schemas.microsoft.com/office/drawing/2014/main" id="{0A786BE0-D161-4379-AD08-1DDE0069ACEE}"/>
              </a:ext>
            </a:extLst>
          </p:cNvPr>
          <p:cNvSpPr/>
          <p:nvPr/>
        </p:nvSpPr>
        <p:spPr>
          <a:xfrm>
            <a:off x="7330630" y="4922845"/>
            <a:ext cx="3855353" cy="600164"/>
          </a:xfrm>
          <a:prstGeom prst="rect">
            <a:avLst/>
          </a:prstGeom>
        </p:spPr>
        <p:txBody>
          <a:bodyPr wrap="square">
            <a:spAutoFit/>
          </a:bodyPr>
          <a:lstStyle/>
          <a:p>
            <a:pPr fontAlgn="base"/>
            <a:r>
              <a:rPr lang="en-US" sz="1100" dirty="0">
                <a:latin typeface="Comic Sans MS" panose="030F0702030302020204" pitchFamily="66" charset="0"/>
              </a:rPr>
              <a:t>Also, we are offering free trial to our Pro Plan for first month and you will be charged 500 INR per month once your free trial expires.</a:t>
            </a:r>
          </a:p>
        </p:txBody>
      </p:sp>
    </p:spTree>
    <p:extLst>
      <p:ext uri="{BB962C8B-B14F-4D97-AF65-F5344CB8AC3E}">
        <p14:creationId xmlns:p14="http://schemas.microsoft.com/office/powerpoint/2010/main" val="3680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animEffect transition="in" filter="fade">
                                      <p:cBhvr>
                                        <p:cTn id="11" dur="500"/>
                                        <p:tgtEl>
                                          <p:spTgt spid="1126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animEffect transition="in" filter="fade">
                                      <p:cBhvr>
                                        <p:cTn id="19" dur="500"/>
                                        <p:tgtEl>
                                          <p:spTgt spid="112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E09615D-24FD-4086-87D4-3BC6FF438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CD1987F-8813-4F4A-BE57-BB00FB4F08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A1E37B0-EEF4-4C0F-A8B2-2FA096AC38CD}"/>
              </a:ext>
            </a:extLst>
          </p:cNvPr>
          <p:cNvSpPr>
            <a:spLocks noGrp="1"/>
          </p:cNvSpPr>
          <p:nvPr>
            <p:ph type="title"/>
          </p:nvPr>
        </p:nvSpPr>
        <p:spPr>
          <a:xfrm>
            <a:off x="6738267" y="802955"/>
            <a:ext cx="4333814" cy="1454051"/>
          </a:xfrm>
        </p:spPr>
        <p:txBody>
          <a:bodyPr>
            <a:normAutofit fontScale="90000"/>
          </a:bodyPr>
          <a:lstStyle/>
          <a:p>
            <a:r>
              <a:rPr lang="en-US" sz="3600" b="1" dirty="0">
                <a:latin typeface="Comic Sans MS" panose="030F0702030302020204" pitchFamily="66" charset="0"/>
              </a:rPr>
              <a:t>HELLO DOORBELL - </a:t>
            </a:r>
            <a:r>
              <a:rPr lang="en-US" sz="3600" dirty="0">
                <a:latin typeface="Comic Sans MS" panose="030F0702030302020204" pitchFamily="66" charset="0"/>
              </a:rPr>
              <a:t>INTRODUCTION</a:t>
            </a:r>
            <a:endParaRPr lang="en-US" sz="3600" dirty="0">
              <a:solidFill>
                <a:srgbClr val="000000"/>
              </a:solidFill>
            </a:endParaRPr>
          </a:p>
        </p:txBody>
      </p:sp>
      <p:sp>
        <p:nvSpPr>
          <p:cNvPr id="22" name="Freeform 67">
            <a:extLst>
              <a:ext uri="{FF2B5EF4-FFF2-40B4-BE49-F238E27FC236}">
                <a16:creationId xmlns:a16="http://schemas.microsoft.com/office/drawing/2014/main" id="{68C00EAE-4816-44D0-8DA9-3F070179B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53036"/>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D5391212-5277-4C05-9E96-E724C961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5">
            <a:extLst>
              <a:ext uri="{FF2B5EF4-FFF2-40B4-BE49-F238E27FC236}">
                <a16:creationId xmlns:a16="http://schemas.microsoft.com/office/drawing/2014/main" id="{0B331F10-0144-4133-AB48-EDEFB3546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clock&#10;&#10;Description automatically generated">
            <a:extLst>
              <a:ext uri="{FF2B5EF4-FFF2-40B4-BE49-F238E27FC236}">
                <a16:creationId xmlns:a16="http://schemas.microsoft.com/office/drawing/2014/main" id="{1CE48ECF-8FD9-475A-96BC-44D20AE9684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17393" r="6" b="6"/>
          <a:stretch/>
        </p:blipFill>
        <p:spPr>
          <a:xfrm>
            <a:off x="20" y="4310923"/>
            <a:ext cx="3083422" cy="2547077"/>
          </a:xfrm>
          <a:custGeom>
            <a:avLst/>
            <a:gdLst/>
            <a:ahLst/>
            <a:cxnLst/>
            <a:rect l="l" t="t" r="r" b="b"/>
            <a:pathLst>
              <a:path w="3083442" h="2547077">
                <a:moveTo>
                  <a:pt x="1464476" y="0"/>
                </a:moveTo>
                <a:cubicBezTo>
                  <a:pt x="2358607" y="0"/>
                  <a:pt x="3083442" y="724836"/>
                  <a:pt x="3083442" y="1618966"/>
                </a:cubicBezTo>
                <a:cubicBezTo>
                  <a:pt x="3083442" y="1954265"/>
                  <a:pt x="2981512" y="2265757"/>
                  <a:pt x="2806948" y="2524145"/>
                </a:cubicBezTo>
                <a:lnTo>
                  <a:pt x="2789800" y="2547077"/>
                </a:lnTo>
                <a:lnTo>
                  <a:pt x="139152" y="2547077"/>
                </a:lnTo>
                <a:lnTo>
                  <a:pt x="122004" y="2524145"/>
                </a:lnTo>
                <a:cubicBezTo>
                  <a:pt x="92910" y="2481081"/>
                  <a:pt x="65834" y="2436541"/>
                  <a:pt x="40911" y="2390661"/>
                </a:cubicBezTo>
                <a:lnTo>
                  <a:pt x="0" y="2305737"/>
                </a:lnTo>
                <a:lnTo>
                  <a:pt x="0" y="932195"/>
                </a:lnTo>
                <a:lnTo>
                  <a:pt x="40911" y="847271"/>
                </a:lnTo>
                <a:cubicBezTo>
                  <a:pt x="315065" y="342598"/>
                  <a:pt x="849762" y="0"/>
                  <a:pt x="1464476" y="0"/>
                </a:cubicBezTo>
                <a:close/>
              </a:path>
            </a:pathLst>
          </a:custGeom>
          <a:effectLst>
            <a:softEdge rad="0"/>
          </a:effectLst>
        </p:spPr>
      </p:pic>
      <p:pic>
        <p:nvPicPr>
          <p:cNvPr id="11" name="Picture 10" descr="A close up of a logo&#10;&#10;Description automatically generated">
            <a:extLst>
              <a:ext uri="{FF2B5EF4-FFF2-40B4-BE49-F238E27FC236}">
                <a16:creationId xmlns:a16="http://schemas.microsoft.com/office/drawing/2014/main" id="{20A11CE6-908B-4D0D-87C3-8443EC590DC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r="8" b="8"/>
          <a:stretch/>
        </p:blipFill>
        <p:spPr>
          <a:xfrm>
            <a:off x="3532736" y="2984162"/>
            <a:ext cx="2555402" cy="255540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7" name="Picture 6" descr="A close up of a device&#10;&#10;Description automatically generated">
            <a:extLst>
              <a:ext uri="{FF2B5EF4-FFF2-40B4-BE49-F238E27FC236}">
                <a16:creationId xmlns:a16="http://schemas.microsoft.com/office/drawing/2014/main" id="{C0746C28-BDB2-4EBF-8012-B855C571CAE8}"/>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11392" r="2" b="4461"/>
          <a:stretch/>
        </p:blipFill>
        <p:spPr>
          <a:xfrm>
            <a:off x="1" y="-1"/>
            <a:ext cx="3943111" cy="3318096"/>
          </a:xfrm>
          <a:custGeom>
            <a:avLst/>
            <a:gdLst/>
            <a:ahLst/>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effectLst>
            <a:softEdge rad="0"/>
          </a:effectLst>
        </p:spPr>
      </p:pic>
      <p:sp>
        <p:nvSpPr>
          <p:cNvPr id="15" name="Content Placeholder 14">
            <a:extLst>
              <a:ext uri="{FF2B5EF4-FFF2-40B4-BE49-F238E27FC236}">
                <a16:creationId xmlns:a16="http://schemas.microsoft.com/office/drawing/2014/main" id="{07D0113A-FDA7-4185-B9CC-1825DA35C938}"/>
              </a:ext>
            </a:extLst>
          </p:cNvPr>
          <p:cNvSpPr>
            <a:spLocks noGrp="1"/>
          </p:cNvSpPr>
          <p:nvPr>
            <p:ph idx="1"/>
          </p:nvPr>
        </p:nvSpPr>
        <p:spPr>
          <a:xfrm>
            <a:off x="6734684" y="2421682"/>
            <a:ext cx="4333468" cy="3639289"/>
          </a:xfrm>
        </p:spPr>
        <p:txBody>
          <a:bodyPr anchor="ctr">
            <a:normAutofit/>
          </a:bodyPr>
          <a:lstStyle/>
          <a:p>
            <a:pPr marL="0" indent="0">
              <a:buNone/>
            </a:pPr>
            <a:r>
              <a:rPr lang="en-US" sz="1800" dirty="0">
                <a:latin typeface="Comic Sans MS" panose="030F0702030302020204" pitchFamily="66" charset="0"/>
              </a:rPr>
              <a:t>A type of smart doorbell that lets a user see, hear and speak to visitors in real time from anywhere</a:t>
            </a:r>
          </a:p>
        </p:txBody>
      </p:sp>
      <p:sp>
        <p:nvSpPr>
          <p:cNvPr id="21" name="Rectangle 20">
            <a:extLst>
              <a:ext uri="{FF2B5EF4-FFF2-40B4-BE49-F238E27FC236}">
                <a16:creationId xmlns:a16="http://schemas.microsoft.com/office/drawing/2014/main" id="{3104109D-E8A9-46FF-889D-EE7EE9B6B519}"/>
              </a:ext>
            </a:extLst>
          </p:cNvPr>
          <p:cNvSpPr/>
          <p:nvPr/>
        </p:nvSpPr>
        <p:spPr>
          <a:xfrm>
            <a:off x="3943112" y="4972626"/>
            <a:ext cx="1667474" cy="577081"/>
          </a:xfrm>
          <a:prstGeom prst="rect">
            <a:avLst/>
          </a:prstGeom>
        </p:spPr>
        <p:txBody>
          <a:bodyPr wrap="square">
            <a:spAutoFit/>
          </a:bodyPr>
          <a:lstStyle/>
          <a:p>
            <a:pPr algn="just"/>
            <a:r>
              <a:rPr lang="en-US" sz="1050" dirty="0">
                <a:latin typeface="Comic Sans MS" panose="030F0702030302020204" pitchFamily="66" charset="0"/>
              </a:rPr>
              <a:t>Monitor property with on demand audio and video</a:t>
            </a:r>
          </a:p>
        </p:txBody>
      </p:sp>
      <p:sp>
        <p:nvSpPr>
          <p:cNvPr id="23" name="Rectangle 22">
            <a:extLst>
              <a:ext uri="{FF2B5EF4-FFF2-40B4-BE49-F238E27FC236}">
                <a16:creationId xmlns:a16="http://schemas.microsoft.com/office/drawing/2014/main" id="{3C7ABDA4-C073-4256-A724-D1D725BBED80}"/>
              </a:ext>
            </a:extLst>
          </p:cNvPr>
          <p:cNvSpPr/>
          <p:nvPr/>
        </p:nvSpPr>
        <p:spPr>
          <a:xfrm>
            <a:off x="2300377" y="2250785"/>
            <a:ext cx="1277560" cy="415498"/>
          </a:xfrm>
          <a:prstGeom prst="rect">
            <a:avLst/>
          </a:prstGeom>
        </p:spPr>
        <p:txBody>
          <a:bodyPr wrap="square">
            <a:spAutoFit/>
          </a:bodyPr>
          <a:lstStyle/>
          <a:p>
            <a:r>
              <a:rPr lang="en-US" sz="1050" dirty="0">
                <a:latin typeface="Comic Sans MS" panose="030F0702030302020204" pitchFamily="66" charset="0"/>
              </a:rPr>
              <a:t>Receive alerts on phone, pc, tablet</a:t>
            </a:r>
          </a:p>
        </p:txBody>
      </p:sp>
      <p:sp>
        <p:nvSpPr>
          <p:cNvPr id="25" name="Rectangle 24">
            <a:extLst>
              <a:ext uri="{FF2B5EF4-FFF2-40B4-BE49-F238E27FC236}">
                <a16:creationId xmlns:a16="http://schemas.microsoft.com/office/drawing/2014/main" id="{C9AD64D4-B057-4C90-922E-34C3A8092015}"/>
              </a:ext>
            </a:extLst>
          </p:cNvPr>
          <p:cNvSpPr/>
          <p:nvPr/>
        </p:nvSpPr>
        <p:spPr>
          <a:xfrm>
            <a:off x="1123848" y="6003562"/>
            <a:ext cx="1994518" cy="707886"/>
          </a:xfrm>
          <a:prstGeom prst="rect">
            <a:avLst/>
          </a:prstGeom>
        </p:spPr>
        <p:txBody>
          <a:bodyPr wrap="square">
            <a:spAutoFit/>
          </a:bodyPr>
          <a:lstStyle/>
          <a:p>
            <a:pPr algn="just"/>
            <a:r>
              <a:rPr lang="en-US" sz="1000" dirty="0">
                <a:latin typeface="Comic Sans MS" panose="030F0702030302020204" pitchFamily="66" charset="0"/>
              </a:rPr>
              <a:t>Detects motion when people visit. Customized motion zones cab be set in spots which seem to be more vulnerable</a:t>
            </a:r>
          </a:p>
        </p:txBody>
      </p:sp>
    </p:spTree>
    <p:extLst>
      <p:ext uri="{BB962C8B-B14F-4D97-AF65-F5344CB8AC3E}">
        <p14:creationId xmlns:p14="http://schemas.microsoft.com/office/powerpoint/2010/main" val="295151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bldP spid="21"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75" name="Rectangle 74">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Meme Creator - Funny Can't go over budget If you never make a ...">
            <a:extLst>
              <a:ext uri="{FF2B5EF4-FFF2-40B4-BE49-F238E27FC236}">
                <a16:creationId xmlns:a16="http://schemas.microsoft.com/office/drawing/2014/main" id="{9B1DD2A2-4C07-4BC3-9E0A-73AEB3CC92C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6467" y="2115268"/>
            <a:ext cx="4105412" cy="2627463"/>
          </a:xfrm>
          <a:custGeom>
            <a:avLst/>
            <a:gdLst/>
            <a:ahLst/>
            <a:cxnLst/>
            <a:rect l="l" t="t" r="r" b="b"/>
            <a:pathLst>
              <a:path w="5017317" h="5380277">
                <a:moveTo>
                  <a:pt x="0" y="0"/>
                </a:moveTo>
                <a:lnTo>
                  <a:pt x="5017317" y="0"/>
                </a:lnTo>
                <a:lnTo>
                  <a:pt x="5017317" y="5380277"/>
                </a:lnTo>
                <a:lnTo>
                  <a:pt x="0" y="538027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894728-B5E4-49FF-98FE-E3C5B379A8FC}"/>
              </a:ext>
            </a:extLst>
          </p:cNvPr>
          <p:cNvSpPr>
            <a:spLocks noGrp="1"/>
          </p:cNvSpPr>
          <p:nvPr>
            <p:ph type="title"/>
          </p:nvPr>
        </p:nvSpPr>
        <p:spPr>
          <a:xfrm>
            <a:off x="2068602" y="383823"/>
            <a:ext cx="5495613" cy="961201"/>
          </a:xfrm>
        </p:spPr>
        <p:txBody>
          <a:bodyPr vert="horz" lIns="91440" tIns="45720" rIns="91440" bIns="45720" rtlCol="0" anchor="t">
            <a:normAutofit/>
          </a:bodyPr>
          <a:lstStyle/>
          <a:p>
            <a:r>
              <a:rPr lang="en-US" sz="4000" kern="1200" dirty="0">
                <a:latin typeface="Comic Sans MS" panose="030F0702030302020204" pitchFamily="66" charset="0"/>
              </a:rPr>
              <a:t>MARKETING COST</a:t>
            </a:r>
          </a:p>
        </p:txBody>
      </p:sp>
      <p:graphicFrame>
        <p:nvGraphicFramePr>
          <p:cNvPr id="6" name="Table 6">
            <a:extLst>
              <a:ext uri="{FF2B5EF4-FFF2-40B4-BE49-F238E27FC236}">
                <a16:creationId xmlns:a16="http://schemas.microsoft.com/office/drawing/2014/main" id="{73D7A096-564F-4FD5-BAE8-C483CFF6B8ED}"/>
              </a:ext>
            </a:extLst>
          </p:cNvPr>
          <p:cNvGraphicFramePr>
            <a:graphicFrameLocks noGrp="1"/>
          </p:cNvGraphicFramePr>
          <p:nvPr>
            <p:extLst>
              <p:ext uri="{D42A27DB-BD31-4B8C-83A1-F6EECF244321}">
                <p14:modId xmlns:p14="http://schemas.microsoft.com/office/powerpoint/2010/main" val="2268878744"/>
              </p:ext>
            </p:extLst>
          </p:nvPr>
        </p:nvGraphicFramePr>
        <p:xfrm>
          <a:off x="5534763" y="1728846"/>
          <a:ext cx="5518006" cy="3789450"/>
        </p:xfrm>
        <a:graphic>
          <a:graphicData uri="http://schemas.openxmlformats.org/drawingml/2006/table">
            <a:tbl>
              <a:tblPr firstRow="1" bandRow="1">
                <a:tableStyleId>{7DF18680-E054-41AD-8BC1-D1AEF772440D}</a:tableStyleId>
              </a:tblPr>
              <a:tblGrid>
                <a:gridCol w="3768725">
                  <a:extLst>
                    <a:ext uri="{9D8B030D-6E8A-4147-A177-3AD203B41FA5}">
                      <a16:colId xmlns:a16="http://schemas.microsoft.com/office/drawing/2014/main" val="1267002483"/>
                    </a:ext>
                  </a:extLst>
                </a:gridCol>
                <a:gridCol w="1749281">
                  <a:extLst>
                    <a:ext uri="{9D8B030D-6E8A-4147-A177-3AD203B41FA5}">
                      <a16:colId xmlns:a16="http://schemas.microsoft.com/office/drawing/2014/main" val="3356934033"/>
                    </a:ext>
                  </a:extLst>
                </a:gridCol>
              </a:tblGrid>
              <a:tr h="519940">
                <a:tc>
                  <a:txBody>
                    <a:bodyPr/>
                    <a:lstStyle/>
                    <a:p>
                      <a:pPr rtl="0" fontAlgn="t">
                        <a:spcBef>
                          <a:spcPts val="0"/>
                        </a:spcBef>
                        <a:spcAft>
                          <a:spcPts val="0"/>
                        </a:spcAft>
                      </a:pPr>
                      <a:r>
                        <a:rPr lang="en-US" sz="1900" u="none" strike="noStrike" dirty="0">
                          <a:effectLst/>
                        </a:rPr>
                        <a:t>Type</a:t>
                      </a:r>
                      <a:endParaRPr lang="en-US" sz="1400" dirty="0">
                        <a:effectLst/>
                      </a:endParaRPr>
                    </a:p>
                  </a:txBody>
                  <a:tcPr marL="88924" marR="88924" marT="35570" marB="35570"/>
                </a:tc>
                <a:tc>
                  <a:txBody>
                    <a:bodyPr/>
                    <a:lstStyle/>
                    <a:p>
                      <a:pPr rtl="0" fontAlgn="t">
                        <a:spcBef>
                          <a:spcPts val="0"/>
                        </a:spcBef>
                        <a:spcAft>
                          <a:spcPts val="0"/>
                        </a:spcAft>
                      </a:pPr>
                      <a:r>
                        <a:rPr lang="en-US" sz="1900" u="none" strike="noStrike" dirty="0">
                          <a:effectLst/>
                        </a:rPr>
                        <a:t>Cost</a:t>
                      </a:r>
                      <a:endParaRPr lang="en-US" sz="1400" dirty="0">
                        <a:effectLst/>
                      </a:endParaRPr>
                    </a:p>
                  </a:txBody>
                  <a:tcPr marL="88924" marR="88924" marT="35570" marB="35570"/>
                </a:tc>
                <a:extLst>
                  <a:ext uri="{0D108BD9-81ED-4DB2-BD59-A6C34878D82A}">
                    <a16:rowId xmlns:a16="http://schemas.microsoft.com/office/drawing/2014/main" val="3665843301"/>
                  </a:ext>
                </a:extLst>
              </a:tr>
              <a:tr h="519940">
                <a:tc>
                  <a:txBody>
                    <a:bodyPr/>
                    <a:lstStyle/>
                    <a:p>
                      <a:pPr rtl="0" fontAlgn="t">
                        <a:spcBef>
                          <a:spcPts val="0"/>
                        </a:spcBef>
                        <a:spcAft>
                          <a:spcPts val="0"/>
                        </a:spcAft>
                      </a:pPr>
                      <a:r>
                        <a:rPr lang="en-US" sz="1900" u="none" strike="noStrike">
                          <a:effectLst/>
                        </a:rPr>
                        <a:t>Newspaper Advertisements</a:t>
                      </a:r>
                      <a:endParaRPr lang="en-US" sz="1400">
                        <a:effectLst/>
                      </a:endParaRPr>
                    </a:p>
                  </a:txBody>
                  <a:tcPr marL="88924" marR="88924" marT="35570" marB="35570"/>
                </a:tc>
                <a:tc>
                  <a:txBody>
                    <a:bodyPr/>
                    <a:lstStyle/>
                    <a:p>
                      <a:pPr rtl="0" fontAlgn="t">
                        <a:spcBef>
                          <a:spcPts val="0"/>
                        </a:spcBef>
                        <a:spcAft>
                          <a:spcPts val="0"/>
                        </a:spcAft>
                      </a:pPr>
                      <a:r>
                        <a:rPr lang="en-US" sz="1900" u="none" strike="noStrike">
                          <a:effectLst/>
                        </a:rPr>
                        <a:t>2,16,000</a:t>
                      </a:r>
                      <a:endParaRPr lang="en-US" sz="1400">
                        <a:effectLst/>
                      </a:endParaRPr>
                    </a:p>
                  </a:txBody>
                  <a:tcPr marL="88924" marR="88924" marT="35570" marB="35570"/>
                </a:tc>
                <a:extLst>
                  <a:ext uri="{0D108BD9-81ED-4DB2-BD59-A6C34878D82A}">
                    <a16:rowId xmlns:a16="http://schemas.microsoft.com/office/drawing/2014/main" val="1690033781"/>
                  </a:ext>
                </a:extLst>
              </a:tr>
              <a:tr h="519940">
                <a:tc>
                  <a:txBody>
                    <a:bodyPr/>
                    <a:lstStyle/>
                    <a:p>
                      <a:pPr rtl="0" fontAlgn="t">
                        <a:spcBef>
                          <a:spcPts val="0"/>
                        </a:spcBef>
                        <a:spcAft>
                          <a:spcPts val="0"/>
                        </a:spcAft>
                      </a:pPr>
                      <a:r>
                        <a:rPr lang="en-US" sz="1900" u="none" strike="noStrike">
                          <a:effectLst/>
                        </a:rPr>
                        <a:t>Outdoor Advertisements</a:t>
                      </a:r>
                      <a:endParaRPr lang="en-US" sz="1400">
                        <a:effectLst/>
                      </a:endParaRPr>
                    </a:p>
                  </a:txBody>
                  <a:tcPr marL="88924" marR="88924" marT="35570" marB="35570"/>
                </a:tc>
                <a:tc>
                  <a:txBody>
                    <a:bodyPr/>
                    <a:lstStyle/>
                    <a:p>
                      <a:pPr rtl="0" fontAlgn="t">
                        <a:spcBef>
                          <a:spcPts val="0"/>
                        </a:spcBef>
                        <a:spcAft>
                          <a:spcPts val="0"/>
                        </a:spcAft>
                      </a:pPr>
                      <a:r>
                        <a:rPr lang="en-US" sz="1900" u="none" strike="noStrike">
                          <a:effectLst/>
                        </a:rPr>
                        <a:t>1,50,000</a:t>
                      </a:r>
                      <a:endParaRPr lang="en-US" sz="1400">
                        <a:effectLst/>
                      </a:endParaRPr>
                    </a:p>
                  </a:txBody>
                  <a:tcPr marL="88924" marR="88924" marT="35570" marB="35570"/>
                </a:tc>
                <a:extLst>
                  <a:ext uri="{0D108BD9-81ED-4DB2-BD59-A6C34878D82A}">
                    <a16:rowId xmlns:a16="http://schemas.microsoft.com/office/drawing/2014/main" val="3782494638"/>
                  </a:ext>
                </a:extLst>
              </a:tr>
              <a:tr h="519940">
                <a:tc>
                  <a:txBody>
                    <a:bodyPr/>
                    <a:lstStyle/>
                    <a:p>
                      <a:pPr rtl="0" fontAlgn="t">
                        <a:spcBef>
                          <a:spcPts val="0"/>
                        </a:spcBef>
                        <a:spcAft>
                          <a:spcPts val="0"/>
                        </a:spcAft>
                      </a:pPr>
                      <a:r>
                        <a:rPr lang="en-US" sz="1900" u="none" strike="noStrike">
                          <a:effectLst/>
                        </a:rPr>
                        <a:t>Radio Advertisements</a:t>
                      </a:r>
                      <a:endParaRPr lang="en-US" sz="1400">
                        <a:effectLst/>
                      </a:endParaRPr>
                    </a:p>
                  </a:txBody>
                  <a:tcPr marL="88924" marR="88924" marT="35570" marB="35570"/>
                </a:tc>
                <a:tc>
                  <a:txBody>
                    <a:bodyPr/>
                    <a:lstStyle/>
                    <a:p>
                      <a:pPr rtl="0" fontAlgn="t">
                        <a:spcBef>
                          <a:spcPts val="0"/>
                        </a:spcBef>
                        <a:spcAft>
                          <a:spcPts val="0"/>
                        </a:spcAft>
                      </a:pPr>
                      <a:r>
                        <a:rPr lang="en-US" sz="1900" u="none" strike="noStrike">
                          <a:effectLst/>
                        </a:rPr>
                        <a:t>2,39,400</a:t>
                      </a:r>
                      <a:endParaRPr lang="en-US" sz="1400">
                        <a:effectLst/>
                      </a:endParaRPr>
                    </a:p>
                  </a:txBody>
                  <a:tcPr marL="88924" marR="88924" marT="35570" marB="35570"/>
                </a:tc>
                <a:extLst>
                  <a:ext uri="{0D108BD9-81ED-4DB2-BD59-A6C34878D82A}">
                    <a16:rowId xmlns:a16="http://schemas.microsoft.com/office/drawing/2014/main" val="1310384844"/>
                  </a:ext>
                </a:extLst>
              </a:tr>
              <a:tr h="669810">
                <a:tc>
                  <a:txBody>
                    <a:bodyPr/>
                    <a:lstStyle/>
                    <a:p>
                      <a:pPr rtl="0" fontAlgn="t">
                        <a:spcBef>
                          <a:spcPts val="0"/>
                        </a:spcBef>
                        <a:spcAft>
                          <a:spcPts val="0"/>
                        </a:spcAft>
                      </a:pPr>
                      <a:r>
                        <a:rPr lang="en-US" sz="1900" u="none" strike="noStrike">
                          <a:effectLst/>
                        </a:rPr>
                        <a:t>Transit Medium Advertisements</a:t>
                      </a:r>
                      <a:endParaRPr lang="en-US" sz="1400">
                        <a:effectLst/>
                      </a:endParaRPr>
                    </a:p>
                  </a:txBody>
                  <a:tcPr marL="88924" marR="88924" marT="35570" marB="35570"/>
                </a:tc>
                <a:tc>
                  <a:txBody>
                    <a:bodyPr/>
                    <a:lstStyle/>
                    <a:p>
                      <a:pPr rtl="0" fontAlgn="t">
                        <a:spcBef>
                          <a:spcPts val="0"/>
                        </a:spcBef>
                        <a:spcAft>
                          <a:spcPts val="0"/>
                        </a:spcAft>
                      </a:pPr>
                      <a:r>
                        <a:rPr lang="en-US" sz="1900" u="none" strike="noStrike">
                          <a:effectLst/>
                        </a:rPr>
                        <a:t>2,40,000</a:t>
                      </a:r>
                      <a:endParaRPr lang="en-US" sz="1400">
                        <a:effectLst/>
                      </a:endParaRPr>
                    </a:p>
                  </a:txBody>
                  <a:tcPr marL="88924" marR="88924" marT="35570" marB="35570"/>
                </a:tc>
                <a:extLst>
                  <a:ext uri="{0D108BD9-81ED-4DB2-BD59-A6C34878D82A}">
                    <a16:rowId xmlns:a16="http://schemas.microsoft.com/office/drawing/2014/main" val="394214718"/>
                  </a:ext>
                </a:extLst>
              </a:tr>
              <a:tr h="519940">
                <a:tc>
                  <a:txBody>
                    <a:bodyPr/>
                    <a:lstStyle/>
                    <a:p>
                      <a:pPr rtl="0" fontAlgn="t">
                        <a:spcBef>
                          <a:spcPts val="0"/>
                        </a:spcBef>
                        <a:spcAft>
                          <a:spcPts val="0"/>
                        </a:spcAft>
                      </a:pPr>
                      <a:r>
                        <a:rPr lang="en-US" sz="1900" u="none" strike="noStrike">
                          <a:effectLst/>
                        </a:rPr>
                        <a:t>Digital Marketing Cost</a:t>
                      </a:r>
                      <a:endParaRPr lang="en-US" sz="1400">
                        <a:effectLst/>
                      </a:endParaRPr>
                    </a:p>
                  </a:txBody>
                  <a:tcPr marL="88924" marR="88924" marT="35570" marB="35570"/>
                </a:tc>
                <a:tc>
                  <a:txBody>
                    <a:bodyPr/>
                    <a:lstStyle/>
                    <a:p>
                      <a:pPr rtl="0" fontAlgn="t">
                        <a:spcBef>
                          <a:spcPts val="0"/>
                        </a:spcBef>
                        <a:spcAft>
                          <a:spcPts val="0"/>
                        </a:spcAft>
                      </a:pPr>
                      <a:r>
                        <a:rPr lang="en-US" sz="1900" u="none" strike="noStrike">
                          <a:effectLst/>
                        </a:rPr>
                        <a:t>1,00,000</a:t>
                      </a:r>
                      <a:endParaRPr lang="en-US" sz="1400">
                        <a:effectLst/>
                      </a:endParaRPr>
                    </a:p>
                  </a:txBody>
                  <a:tcPr marL="88924" marR="88924" marT="35570" marB="35570"/>
                </a:tc>
                <a:extLst>
                  <a:ext uri="{0D108BD9-81ED-4DB2-BD59-A6C34878D82A}">
                    <a16:rowId xmlns:a16="http://schemas.microsoft.com/office/drawing/2014/main" val="789215268"/>
                  </a:ext>
                </a:extLst>
              </a:tr>
              <a:tr h="519940">
                <a:tc>
                  <a:txBody>
                    <a:bodyPr/>
                    <a:lstStyle/>
                    <a:p>
                      <a:pPr rtl="0" fontAlgn="t">
                        <a:spcBef>
                          <a:spcPts val="0"/>
                        </a:spcBef>
                        <a:spcAft>
                          <a:spcPts val="0"/>
                        </a:spcAft>
                      </a:pPr>
                      <a:r>
                        <a:rPr lang="en-US" sz="1900" u="none" strike="noStrike" dirty="0">
                          <a:effectLst/>
                        </a:rPr>
                        <a:t>Total</a:t>
                      </a:r>
                      <a:endParaRPr lang="en-US" sz="1400" dirty="0">
                        <a:effectLst/>
                      </a:endParaRPr>
                    </a:p>
                  </a:txBody>
                  <a:tcPr marL="88924" marR="88924" marT="35570" marB="35570"/>
                </a:tc>
                <a:tc>
                  <a:txBody>
                    <a:bodyPr/>
                    <a:lstStyle/>
                    <a:p>
                      <a:pPr rtl="0" fontAlgn="t">
                        <a:spcBef>
                          <a:spcPts val="0"/>
                        </a:spcBef>
                        <a:spcAft>
                          <a:spcPts val="0"/>
                        </a:spcAft>
                      </a:pPr>
                      <a:r>
                        <a:rPr lang="en-US" sz="1900" u="none" strike="noStrike" dirty="0">
                          <a:effectLst/>
                        </a:rPr>
                        <a:t>9,45,400</a:t>
                      </a:r>
                      <a:endParaRPr lang="en-US" sz="1400" dirty="0">
                        <a:effectLst/>
                      </a:endParaRPr>
                    </a:p>
                  </a:txBody>
                  <a:tcPr marL="88924" marR="88924" marT="35570" marB="35570"/>
                </a:tc>
                <a:extLst>
                  <a:ext uri="{0D108BD9-81ED-4DB2-BD59-A6C34878D82A}">
                    <a16:rowId xmlns:a16="http://schemas.microsoft.com/office/drawing/2014/main" val="105620771"/>
                  </a:ext>
                </a:extLst>
              </a:tr>
            </a:tbl>
          </a:graphicData>
        </a:graphic>
      </p:graphicFrame>
    </p:spTree>
    <p:extLst>
      <p:ext uri="{BB962C8B-B14F-4D97-AF65-F5344CB8AC3E}">
        <p14:creationId xmlns:p14="http://schemas.microsoft.com/office/powerpoint/2010/main" val="417755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56C573-E8B6-4B59-BFFF-89C693098AC0}"/>
              </a:ext>
            </a:extLst>
          </p:cNvPr>
          <p:cNvSpPr>
            <a:spLocks noGrp="1"/>
          </p:cNvSpPr>
          <p:nvPr>
            <p:ph type="title"/>
          </p:nvPr>
        </p:nvSpPr>
        <p:spPr>
          <a:xfrm>
            <a:off x="1179576" y="822960"/>
            <a:ext cx="9829800" cy="1325880"/>
          </a:xfrm>
        </p:spPr>
        <p:txBody>
          <a:bodyPr vert="horz" lIns="91440" tIns="45720" rIns="91440" bIns="45720" rtlCol="0" anchor="ctr">
            <a:normAutofit/>
          </a:bodyPr>
          <a:lstStyle/>
          <a:p>
            <a:pPr algn="ctr"/>
            <a:r>
              <a:rPr lang="en-US" sz="4000" kern="1200" dirty="0">
                <a:solidFill>
                  <a:srgbClr val="FFFFFF"/>
                </a:solidFill>
                <a:latin typeface="Comic Sans MS" panose="030F0702030302020204" pitchFamily="66" charset="0"/>
              </a:rPr>
              <a:t>REGIONAL ROLLOUT</a:t>
            </a:r>
          </a:p>
        </p:txBody>
      </p:sp>
      <p:sp>
        <p:nvSpPr>
          <p:cNvPr id="5" name="Rectangle 4">
            <a:extLst>
              <a:ext uri="{FF2B5EF4-FFF2-40B4-BE49-F238E27FC236}">
                <a16:creationId xmlns:a16="http://schemas.microsoft.com/office/drawing/2014/main" id="{CB3D9A5A-870D-42FB-8A61-2CD317064CF1}"/>
              </a:ext>
            </a:extLst>
          </p:cNvPr>
          <p:cNvSpPr/>
          <p:nvPr/>
        </p:nvSpPr>
        <p:spPr>
          <a:xfrm>
            <a:off x="804672" y="2827419"/>
            <a:ext cx="5126896" cy="3227626"/>
          </a:xfrm>
          <a:prstGeom prst="rect">
            <a:avLst/>
          </a:prstGeom>
        </p:spPr>
        <p:txBody>
          <a:bodyPr vert="horz" lIns="91440" tIns="45720" rIns="91440" bIns="45720" rtlCol="0" anchor="ctr">
            <a:normAutofit/>
          </a:bodyPr>
          <a:lstStyle/>
          <a:p>
            <a:pPr marL="114300" indent="-342900" fontAlgn="base">
              <a:lnSpc>
                <a:spcPct val="90000"/>
              </a:lnSpc>
              <a:spcAft>
                <a:spcPts val="600"/>
              </a:spcAft>
              <a:buFont typeface="Wingdings" panose="05000000000000000000" pitchFamily="2" charset="2"/>
              <a:buChar char="§"/>
            </a:pPr>
            <a:r>
              <a:rPr lang="en-US" sz="1600" dirty="0">
                <a:solidFill>
                  <a:srgbClr val="000000"/>
                </a:solidFill>
                <a:latin typeface="Comic Sans MS" panose="030F0702030302020204" pitchFamily="66" charset="0"/>
              </a:rPr>
              <a:t>First to be launched in Delhi, the capital of India. (28 million and spread over 46,208 Sq. Km)</a:t>
            </a:r>
          </a:p>
          <a:p>
            <a:pPr marL="57150" indent="-285750" fontAlgn="base">
              <a:lnSpc>
                <a:spcPct val="90000"/>
              </a:lnSpc>
              <a:spcAft>
                <a:spcPts val="600"/>
              </a:spcAft>
              <a:buFont typeface="Wingdings" panose="05000000000000000000" pitchFamily="2" charset="2"/>
              <a:buChar char="§"/>
            </a:pPr>
            <a:r>
              <a:rPr lang="en-US" sz="1600" dirty="0">
                <a:latin typeface="Comic Sans MS" panose="030F0702030302020204" pitchFamily="66" charset="0"/>
              </a:rPr>
              <a:t>First 3 months we plan to offer a free delivery. </a:t>
            </a:r>
          </a:p>
          <a:p>
            <a:pPr marL="57150" indent="-285750" fontAlgn="base">
              <a:lnSpc>
                <a:spcPct val="90000"/>
              </a:lnSpc>
              <a:spcAft>
                <a:spcPts val="600"/>
              </a:spcAft>
              <a:buFont typeface="Wingdings" panose="05000000000000000000" pitchFamily="2" charset="2"/>
              <a:buChar char="§"/>
            </a:pPr>
            <a:r>
              <a:rPr lang="en-US" sz="1600" dirty="0">
                <a:latin typeface="Comic Sans MS" panose="030F0702030302020204" pitchFamily="66" charset="0"/>
              </a:rPr>
              <a:t>Take a feedback survey from customers and resolve issues if there are any during this period.</a:t>
            </a:r>
          </a:p>
          <a:p>
            <a:pPr fontAlgn="base">
              <a:lnSpc>
                <a:spcPct val="90000"/>
              </a:lnSpc>
              <a:spcAft>
                <a:spcPts val="600"/>
              </a:spcAft>
            </a:pPr>
            <a:endParaRPr lang="en-US" sz="1900" dirty="0">
              <a:solidFill>
                <a:srgbClr val="000000"/>
              </a:solidFill>
            </a:endParaRPr>
          </a:p>
        </p:txBody>
      </p:sp>
      <p:pic>
        <p:nvPicPr>
          <p:cNvPr id="13318" name="Picture 6" descr="this is my Rollout face - rollout - quickmeme">
            <a:extLst>
              <a:ext uri="{FF2B5EF4-FFF2-40B4-BE49-F238E27FC236}">
                <a16:creationId xmlns:a16="http://schemas.microsoft.com/office/drawing/2014/main" id="{D13D918B-1BD2-4715-AF20-0A6199976A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21" r="8247"/>
          <a:stretch/>
        </p:blipFill>
        <p:spPr bwMode="auto">
          <a:xfrm>
            <a:off x="6558422" y="2837712"/>
            <a:ext cx="4696605"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barn(inVertical)">
                                      <p:cBhvr>
                                        <p:cTn id="12" dur="500"/>
                                        <p:tgtEl>
                                          <p:spTgt spid="133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FE6C1-601C-4E8D-8062-A58AB1E1E59D}"/>
              </a:ext>
            </a:extLst>
          </p:cNvPr>
          <p:cNvSpPr>
            <a:spLocks noGrp="1"/>
          </p:cNvSpPr>
          <p:nvPr>
            <p:ph type="title"/>
          </p:nvPr>
        </p:nvSpPr>
        <p:spPr>
          <a:xfrm>
            <a:off x="6528537" y="394355"/>
            <a:ext cx="5900145" cy="1217183"/>
          </a:xfrm>
        </p:spPr>
        <p:txBody>
          <a:bodyPr vert="horz" lIns="91440" tIns="45720" rIns="91440" bIns="45720" rtlCol="0" anchor="t">
            <a:normAutofit/>
          </a:bodyPr>
          <a:lstStyle/>
          <a:p>
            <a:r>
              <a:rPr lang="en-US" sz="4000" dirty="0">
                <a:latin typeface="Comic Sans MS" panose="030F0702030302020204" pitchFamily="66" charset="0"/>
              </a:rPr>
              <a:t>NATIONAL ROLLOUT</a:t>
            </a:r>
          </a:p>
        </p:txBody>
      </p:sp>
      <p:sp>
        <p:nvSpPr>
          <p:cNvPr id="73" name="Rectangle 7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Product Launch Cartoons and Comics - funny pictures from CartoonStock">
            <a:extLst>
              <a:ext uri="{FF2B5EF4-FFF2-40B4-BE49-F238E27FC236}">
                <a16:creationId xmlns:a16="http://schemas.microsoft.com/office/drawing/2014/main" id="{9DB78D57-376B-4D47-97CA-8C0EA3DE10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42" r="1" b="1"/>
          <a:stretch/>
        </p:blipFill>
        <p:spPr bwMode="auto">
          <a:xfrm>
            <a:off x="733507"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78" name="Rectangle 7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E23EB0D-D115-402D-8F52-574F7995B044}"/>
              </a:ext>
            </a:extLst>
          </p:cNvPr>
          <p:cNvSpPr txBox="1"/>
          <p:nvPr/>
        </p:nvSpPr>
        <p:spPr>
          <a:xfrm>
            <a:off x="6751674" y="2059886"/>
            <a:ext cx="4472123" cy="2554545"/>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Comic Sans MS" panose="030F0702030302020204" pitchFamily="66" charset="0"/>
              </a:rPr>
              <a:t>India video surveillance market is projected to grow at a CAGR of 22.7% during 2019-25. </a:t>
            </a:r>
          </a:p>
          <a:p>
            <a:pPr marL="285750" indent="-285750">
              <a:buFont typeface="Wingdings" panose="05000000000000000000" pitchFamily="2" charset="2"/>
              <a:buChar char="§"/>
            </a:pPr>
            <a:r>
              <a:rPr lang="en-US" sz="1600" dirty="0">
                <a:latin typeface="Comic Sans MS" panose="030F0702030302020204" pitchFamily="66" charset="0"/>
              </a:rPr>
              <a:t>Partner with any of the leading ecommerce websites like eBay or Flipkart for national rollout.</a:t>
            </a:r>
          </a:p>
          <a:p>
            <a:pPr marL="285750" indent="-285750">
              <a:buFont typeface="Wingdings" panose="05000000000000000000" pitchFamily="2" charset="2"/>
              <a:buChar char="§"/>
            </a:pPr>
            <a:r>
              <a:rPr lang="en-US" sz="1600" dirty="0">
                <a:latin typeface="Comic Sans MS" panose="030F0702030302020204" pitchFamily="66" charset="0"/>
              </a:rPr>
              <a:t>Option of pre ordering before the official rollout. </a:t>
            </a:r>
          </a:p>
          <a:p>
            <a:endParaRPr lang="en-US" sz="1600" dirty="0">
              <a:latin typeface="Comic Sans MS" panose="030F0702030302020204" pitchFamily="66" charset="0"/>
            </a:endParaRPr>
          </a:p>
          <a:p>
            <a:endParaRPr lang="en-US" sz="1600" dirty="0">
              <a:latin typeface="Comic Sans MS" panose="030F0702030302020204" pitchFamily="66" charset="0"/>
            </a:endParaRPr>
          </a:p>
        </p:txBody>
      </p:sp>
    </p:spTree>
    <p:extLst>
      <p:ext uri="{BB962C8B-B14F-4D97-AF65-F5344CB8AC3E}">
        <p14:creationId xmlns:p14="http://schemas.microsoft.com/office/powerpoint/2010/main" val="86589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94" name="Straight Connector 19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6" name="Rectangle 19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YOU WERE EXPECTING SOMETHING FUNNY, DIDNT YOU - Willy Wonka | Meme ...">
            <a:extLst>
              <a:ext uri="{FF2B5EF4-FFF2-40B4-BE49-F238E27FC236}">
                <a16:creationId xmlns:a16="http://schemas.microsoft.com/office/drawing/2014/main" id="{9B11FBF7-BF9B-43EB-84FE-296640986D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7"/>
          <a:stretch/>
        </p:blipFill>
        <p:spPr bwMode="auto">
          <a:xfrm>
            <a:off x="7199676" y="2273300"/>
            <a:ext cx="3891391" cy="3908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D57AE3-8486-4055-B34C-54B24D88C245}"/>
              </a:ext>
            </a:extLst>
          </p:cNvPr>
          <p:cNvSpPr txBox="1"/>
          <p:nvPr/>
        </p:nvSpPr>
        <p:spPr>
          <a:xfrm>
            <a:off x="1100933" y="1701284"/>
            <a:ext cx="5424286" cy="3385542"/>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Comic Sans MS" panose="030F0702030302020204" pitchFamily="66" charset="0"/>
              </a:rPr>
              <a:t>If a big company copies the product, we will be securing our product by having patents for our design and technology, by offering superior features, by building brand loyalty and trust; and by offering competitive prices.</a:t>
            </a:r>
          </a:p>
          <a:p>
            <a:pPr marL="285750" indent="-285750">
              <a:buFont typeface="Wingdings" panose="05000000000000000000" pitchFamily="2" charset="2"/>
              <a:buChar char="§"/>
            </a:pPr>
            <a:r>
              <a:rPr lang="en-US" sz="1600" dirty="0">
                <a:latin typeface="Comic Sans MS" panose="030F0702030302020204" pitchFamily="66" charset="0"/>
              </a:rPr>
              <a:t>Might be too expensive for the middle-class population.</a:t>
            </a:r>
          </a:p>
          <a:p>
            <a:pPr marL="285750" indent="-285750" fontAlgn="base">
              <a:buFont typeface="Wingdings" panose="05000000000000000000" pitchFamily="2" charset="2"/>
              <a:buChar char="§"/>
            </a:pPr>
            <a:r>
              <a:rPr lang="en-US" sz="1600" dirty="0">
                <a:latin typeface="Comic Sans MS" panose="030F0702030302020204" pitchFamily="66" charset="0"/>
              </a:rPr>
              <a:t>May face threat from the rise in security camera market.</a:t>
            </a:r>
          </a:p>
          <a:p>
            <a:pPr marL="285750" indent="-285750" fontAlgn="base">
              <a:buFont typeface="Wingdings" panose="05000000000000000000" pitchFamily="2" charset="2"/>
              <a:buChar char="§"/>
            </a:pPr>
            <a:r>
              <a:rPr lang="en-US" sz="1600" dirty="0">
                <a:latin typeface="Comic Sans MS" panose="030F0702030302020204" pitchFamily="66" charset="0"/>
              </a:rPr>
              <a:t>No unlocking by phone by tablet</a:t>
            </a:r>
          </a:p>
          <a:p>
            <a:pPr marL="285750" indent="-285750" fontAlgn="base">
              <a:buFont typeface="Wingdings" panose="05000000000000000000" pitchFamily="2" charset="2"/>
              <a:buChar char="§"/>
            </a:pPr>
            <a:r>
              <a:rPr lang="en-US" sz="1600" dirty="0">
                <a:latin typeface="Comic Sans MS" panose="030F0702030302020204" pitchFamily="66" charset="0"/>
              </a:rPr>
              <a:t>Poor Internet connection can degrade the camera resolution</a:t>
            </a:r>
          </a:p>
          <a:p>
            <a:endParaRPr lang="en-US" sz="1600" dirty="0">
              <a:latin typeface="Comic Sans MS" panose="030F0702030302020204" pitchFamily="66" charset="0"/>
            </a:endParaRPr>
          </a:p>
        </p:txBody>
      </p:sp>
      <p:sp>
        <p:nvSpPr>
          <p:cNvPr id="2" name="Title 1">
            <a:extLst>
              <a:ext uri="{FF2B5EF4-FFF2-40B4-BE49-F238E27FC236}">
                <a16:creationId xmlns:a16="http://schemas.microsoft.com/office/drawing/2014/main" id="{4222CE39-03EB-4017-ADEF-549DB5A44173}"/>
              </a:ext>
            </a:extLst>
          </p:cNvPr>
          <p:cNvSpPr>
            <a:spLocks noGrp="1"/>
          </p:cNvSpPr>
          <p:nvPr>
            <p:ph type="title"/>
          </p:nvPr>
        </p:nvSpPr>
        <p:spPr>
          <a:xfrm>
            <a:off x="717735" y="565265"/>
            <a:ext cx="9579359" cy="783284"/>
          </a:xfrm>
        </p:spPr>
        <p:txBody>
          <a:bodyPr vert="horz" lIns="91440" tIns="45720" rIns="91440" bIns="45720" rtlCol="0" anchor="b">
            <a:normAutofit fontScale="90000"/>
          </a:bodyPr>
          <a:lstStyle/>
          <a:p>
            <a:r>
              <a:rPr lang="en-US" sz="4000" dirty="0">
                <a:latin typeface="Comic Sans MS" panose="030F0702030302020204" pitchFamily="66" charset="0"/>
              </a:rPr>
              <a:t>LIMITATIONS OR POTENTIAL THREATS</a:t>
            </a:r>
          </a:p>
        </p:txBody>
      </p:sp>
    </p:spTree>
    <p:extLst>
      <p:ext uri="{BB962C8B-B14F-4D97-AF65-F5344CB8AC3E}">
        <p14:creationId xmlns:p14="http://schemas.microsoft.com/office/powerpoint/2010/main" val="37019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89"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0"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Top 100 Best Questions Meme 2020 (Updated) - Science Can't Answer">
            <a:extLst>
              <a:ext uri="{FF2B5EF4-FFF2-40B4-BE49-F238E27FC236}">
                <a16:creationId xmlns:a16="http://schemas.microsoft.com/office/drawing/2014/main" id="{170F7692-7D37-4291-9D17-32648603DF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75496" y="643467"/>
            <a:ext cx="8441007" cy="55710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1)">
                                      <p:cBhvr>
                                        <p:cTn id="7" dur="2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pic>
        <p:nvPicPr>
          <p:cNvPr id="26" name="Picture 17">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347F87-40B3-44C8-916E-D567ABCB2FCE}"/>
              </a:ext>
            </a:extLst>
          </p:cNvPr>
          <p:cNvSpPr>
            <a:spLocks noGrp="1"/>
          </p:cNvSpPr>
          <p:nvPr>
            <p:ph type="title"/>
          </p:nvPr>
        </p:nvSpPr>
        <p:spPr>
          <a:xfrm>
            <a:off x="807365" y="802955"/>
            <a:ext cx="6318649" cy="1454051"/>
          </a:xfrm>
        </p:spPr>
        <p:txBody>
          <a:bodyPr>
            <a:normAutofit/>
          </a:bodyPr>
          <a:lstStyle/>
          <a:p>
            <a:r>
              <a:rPr lang="en-US" sz="3600" dirty="0">
                <a:latin typeface="Comic Sans MS" panose="030F0702030302020204" pitchFamily="66" charset="0"/>
              </a:rPr>
              <a:t>Problem statement</a:t>
            </a:r>
            <a:br>
              <a:rPr lang="en-US" sz="3600" dirty="0">
                <a:latin typeface="Comic Sans MS" panose="030F0702030302020204" pitchFamily="66" charset="0"/>
              </a:rPr>
            </a:br>
            <a:endParaRPr lang="en-US" sz="3600" dirty="0">
              <a:solidFill>
                <a:srgbClr val="000000"/>
              </a:solidFill>
              <a:latin typeface="Comic Sans MS" panose="030F0702030302020204" pitchFamily="66" charset="0"/>
            </a:endParaRPr>
          </a:p>
        </p:txBody>
      </p:sp>
      <p:sp>
        <p:nvSpPr>
          <p:cNvPr id="13" name="Content Placeholder 12">
            <a:extLst>
              <a:ext uri="{FF2B5EF4-FFF2-40B4-BE49-F238E27FC236}">
                <a16:creationId xmlns:a16="http://schemas.microsoft.com/office/drawing/2014/main" id="{F9DA9E6C-4EDC-4D8B-A654-20DB1D3152B5}"/>
              </a:ext>
            </a:extLst>
          </p:cNvPr>
          <p:cNvSpPr>
            <a:spLocks noGrp="1"/>
          </p:cNvSpPr>
          <p:nvPr>
            <p:ph idx="1"/>
          </p:nvPr>
        </p:nvSpPr>
        <p:spPr>
          <a:xfrm>
            <a:off x="803807" y="2421682"/>
            <a:ext cx="4650524" cy="3639289"/>
          </a:xfrm>
        </p:spPr>
        <p:txBody>
          <a:bodyPr anchor="ctr">
            <a:normAutofit/>
          </a:bodyPr>
          <a:lstStyle/>
          <a:p>
            <a:pPr>
              <a:buFont typeface="Wingdings" panose="05000000000000000000" pitchFamily="2" charset="2"/>
              <a:buChar char="§"/>
            </a:pPr>
            <a:r>
              <a:rPr lang="en-US" sz="1800" dirty="0">
                <a:latin typeface="Comic Sans MS" panose="030F0702030302020204" pitchFamily="66" charset="0"/>
              </a:rPr>
              <a:t>Rising crimes, thefts, robberies </a:t>
            </a:r>
          </a:p>
          <a:p>
            <a:pPr lvl="1">
              <a:buFont typeface="Wingdings" panose="05000000000000000000" pitchFamily="2" charset="2"/>
              <a:buChar char="§"/>
            </a:pPr>
            <a:r>
              <a:rPr lang="en-US" sz="1800" dirty="0">
                <a:latin typeface="Comic Sans MS" panose="030F0702030302020204" pitchFamily="66" charset="0"/>
              </a:rPr>
              <a:t>Need for security devices </a:t>
            </a:r>
          </a:p>
          <a:p>
            <a:pPr>
              <a:buFont typeface="Wingdings" panose="05000000000000000000" pitchFamily="2" charset="2"/>
              <a:buChar char="§"/>
            </a:pPr>
            <a:r>
              <a:rPr lang="en-US" sz="1800" dirty="0">
                <a:latin typeface="Comic Sans MS" panose="030F0702030302020204" pitchFamily="66" charset="0"/>
              </a:rPr>
              <a:t>Delhi, in 2018, reported around 1200 cases per 100,000 people. This number was four times higher than any other metropolitan cities of India</a:t>
            </a:r>
          </a:p>
          <a:p>
            <a:endParaRPr lang="en-US" sz="1800" dirty="0">
              <a:solidFill>
                <a:srgbClr val="000000"/>
              </a:solidFill>
              <a:latin typeface="Comic Sans MS" panose="030F0702030302020204" pitchFamily="66" charset="0"/>
            </a:endParaRPr>
          </a:p>
        </p:txBody>
      </p:sp>
      <p:sp>
        <p:nvSpPr>
          <p:cNvPr id="27" name="Oval 19">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28"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pic>
        <p:nvPicPr>
          <p:cNvPr id="5" name="Content Placeholder 4" descr="A person standing in front of a mirror posing for the camera&#10;&#10;Description automatically generated">
            <a:extLst>
              <a:ext uri="{FF2B5EF4-FFF2-40B4-BE49-F238E27FC236}">
                <a16:creationId xmlns:a16="http://schemas.microsoft.com/office/drawing/2014/main" id="{9C966E52-51C6-4185-8045-2EA3E906516B}"/>
              </a:ext>
            </a:extLst>
          </p:cNvPr>
          <p:cNvPicPr>
            <a:picLocks noChangeAspect="1"/>
          </p:cNvPicPr>
          <p:nvPr/>
        </p:nvPicPr>
        <p:blipFill rotWithShape="1">
          <a:blip r:embed="rId4">
            <a:extLst>
              <a:ext uri="{28A0092B-C50C-407E-A947-70E740481C1C}">
                <a14:useLocalDpi xmlns:a14="http://schemas.microsoft.com/office/drawing/2010/main" val="0"/>
              </a:ext>
            </a:extLst>
          </a:blip>
          <a:srcRect t="17934" b="12427"/>
          <a:stretch/>
        </p:blipFill>
        <p:spPr>
          <a:xfrm>
            <a:off x="6409922" y="3497833"/>
            <a:ext cx="2000431" cy="1719858"/>
          </a:xfrm>
          <a:prstGeom prst="rect">
            <a:avLst/>
          </a:prstGeom>
        </p:spPr>
      </p:pic>
      <p:sp>
        <p:nvSpPr>
          <p:cNvPr id="2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pic>
        <p:nvPicPr>
          <p:cNvPr id="7" name="Picture 6" descr="Two people standing in a room&#10;&#10;Description automatically generated">
            <a:extLst>
              <a:ext uri="{FF2B5EF4-FFF2-40B4-BE49-F238E27FC236}">
                <a16:creationId xmlns:a16="http://schemas.microsoft.com/office/drawing/2014/main" id="{44697331-317B-454B-A324-A146AAAEC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050" y="367207"/>
            <a:ext cx="3520084" cy="1980047"/>
          </a:xfrm>
          <a:prstGeom prst="rect">
            <a:avLst/>
          </a:prstGeom>
        </p:spPr>
      </p:pic>
      <p:pic>
        <p:nvPicPr>
          <p:cNvPr id="9" name="Picture 8" descr="A dog looking at the camera&#10;&#10;Description automatically generated">
            <a:extLst>
              <a:ext uri="{FF2B5EF4-FFF2-40B4-BE49-F238E27FC236}">
                <a16:creationId xmlns:a16="http://schemas.microsoft.com/office/drawing/2014/main" id="{53FDE246-1D91-4B37-9F5D-AA0EC7E8E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6948" y="5190605"/>
            <a:ext cx="2528675" cy="1609157"/>
          </a:xfrm>
          <a:prstGeom prst="rect">
            <a:avLst/>
          </a:prstGeom>
        </p:spPr>
      </p:pic>
      <p:sp>
        <p:nvSpPr>
          <p:cNvPr id="10" name="Rectangle 9">
            <a:extLst>
              <a:ext uri="{FF2B5EF4-FFF2-40B4-BE49-F238E27FC236}">
                <a16:creationId xmlns:a16="http://schemas.microsoft.com/office/drawing/2014/main" id="{00D0BE82-A8B9-452C-9120-E51411020D09}"/>
              </a:ext>
            </a:extLst>
          </p:cNvPr>
          <p:cNvSpPr/>
          <p:nvPr/>
        </p:nvSpPr>
        <p:spPr>
          <a:xfrm>
            <a:off x="9477265" y="2446374"/>
            <a:ext cx="2016899" cy="253916"/>
          </a:xfrm>
          <a:prstGeom prst="rect">
            <a:avLst/>
          </a:prstGeom>
        </p:spPr>
        <p:txBody>
          <a:bodyPr wrap="none">
            <a:spAutoFit/>
          </a:bodyPr>
          <a:lstStyle/>
          <a:p>
            <a:r>
              <a:rPr lang="en-US" sz="1050" dirty="0">
                <a:latin typeface="Comic Sans MS" panose="030F0702030302020204" pitchFamily="66" charset="0"/>
              </a:rPr>
              <a:t>Preventing thefts and crimes</a:t>
            </a:r>
          </a:p>
        </p:txBody>
      </p:sp>
      <p:sp>
        <p:nvSpPr>
          <p:cNvPr id="11" name="Rectangle 10">
            <a:extLst>
              <a:ext uri="{FF2B5EF4-FFF2-40B4-BE49-F238E27FC236}">
                <a16:creationId xmlns:a16="http://schemas.microsoft.com/office/drawing/2014/main" id="{F68FFDF2-CB6E-48E1-89EE-AB2D6BBA89A6}"/>
              </a:ext>
            </a:extLst>
          </p:cNvPr>
          <p:cNvSpPr/>
          <p:nvPr/>
        </p:nvSpPr>
        <p:spPr>
          <a:xfrm>
            <a:off x="6711163" y="5866499"/>
            <a:ext cx="1345711" cy="769441"/>
          </a:xfrm>
          <a:prstGeom prst="rect">
            <a:avLst/>
          </a:prstGeom>
        </p:spPr>
        <p:txBody>
          <a:bodyPr wrap="square">
            <a:spAutoFit/>
          </a:bodyPr>
          <a:lstStyle/>
          <a:p>
            <a:r>
              <a:rPr lang="en-US" sz="1100" dirty="0">
                <a:latin typeface="Comic Sans MS" panose="030F0702030302020204" pitchFamily="66" charset="0"/>
              </a:rPr>
              <a:t>Answer friends, family and Delivery Man Remotely</a:t>
            </a:r>
          </a:p>
        </p:txBody>
      </p:sp>
      <p:sp>
        <p:nvSpPr>
          <p:cNvPr id="12" name="Rectangle 11">
            <a:extLst>
              <a:ext uri="{FF2B5EF4-FFF2-40B4-BE49-F238E27FC236}">
                <a16:creationId xmlns:a16="http://schemas.microsoft.com/office/drawing/2014/main" id="{5B37178C-6659-4FB6-BB84-0F9F58019457}"/>
              </a:ext>
            </a:extLst>
          </p:cNvPr>
          <p:cNvSpPr/>
          <p:nvPr/>
        </p:nvSpPr>
        <p:spPr>
          <a:xfrm>
            <a:off x="10179409" y="4480432"/>
            <a:ext cx="1143751" cy="769441"/>
          </a:xfrm>
          <a:prstGeom prst="rect">
            <a:avLst/>
          </a:prstGeom>
        </p:spPr>
        <p:txBody>
          <a:bodyPr wrap="square">
            <a:spAutoFit/>
          </a:bodyPr>
          <a:lstStyle/>
          <a:p>
            <a:r>
              <a:rPr lang="en-US" sz="1100" dirty="0">
                <a:latin typeface="Comic Sans MS" panose="030F0702030302020204" pitchFamily="66" charset="0"/>
              </a:rPr>
              <a:t>Keep an eye on kids and pets playing outside</a:t>
            </a:r>
          </a:p>
        </p:txBody>
      </p:sp>
    </p:spTree>
    <p:extLst>
      <p:ext uri="{BB962C8B-B14F-4D97-AF65-F5344CB8AC3E}">
        <p14:creationId xmlns:p14="http://schemas.microsoft.com/office/powerpoint/2010/main" val="30674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How to tempt your potential customers towards your brand?">
            <a:extLst>
              <a:ext uri="{FF2B5EF4-FFF2-40B4-BE49-F238E27FC236}">
                <a16:creationId xmlns:a16="http://schemas.microsoft.com/office/drawing/2014/main" id="{110D0BD1-17F9-4080-ADD1-E9C34B473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72" r="9091" b="798"/>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 name="Freeform: Shape 113">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Shape 115">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70C28A-2BDA-4320-A844-DA9AA8B372AC}"/>
              </a:ext>
            </a:extLst>
          </p:cNvPr>
          <p:cNvSpPr>
            <a:spLocks noGrp="1"/>
          </p:cNvSpPr>
          <p:nvPr>
            <p:ph type="title"/>
          </p:nvPr>
        </p:nvSpPr>
        <p:spPr>
          <a:xfrm>
            <a:off x="167361" y="658713"/>
            <a:ext cx="5441859" cy="958050"/>
          </a:xfrm>
        </p:spPr>
        <p:txBody>
          <a:bodyPr vert="horz" lIns="91440" tIns="45720" rIns="91440" bIns="45720" rtlCol="0" anchor="ctr">
            <a:noAutofit/>
          </a:bodyPr>
          <a:lstStyle/>
          <a:p>
            <a:r>
              <a:rPr lang="en-US" sz="4000" dirty="0">
                <a:latin typeface="Comic Sans MS" panose="030F0702030302020204" pitchFamily="66" charset="0"/>
              </a:rPr>
              <a:t>Potential Customers</a:t>
            </a:r>
          </a:p>
        </p:txBody>
      </p:sp>
      <p:sp>
        <p:nvSpPr>
          <p:cNvPr id="4" name="TextBox 3">
            <a:extLst>
              <a:ext uri="{FF2B5EF4-FFF2-40B4-BE49-F238E27FC236}">
                <a16:creationId xmlns:a16="http://schemas.microsoft.com/office/drawing/2014/main" id="{48E61DDE-2394-45ED-8D53-5CFE9F882704}"/>
              </a:ext>
            </a:extLst>
          </p:cNvPr>
          <p:cNvSpPr txBox="1"/>
          <p:nvPr/>
        </p:nvSpPr>
        <p:spPr>
          <a:xfrm>
            <a:off x="520242" y="1774372"/>
            <a:ext cx="4062642" cy="2754086"/>
          </a:xfrm>
          <a:prstGeom prst="rect">
            <a:avLst/>
          </a:prstGeom>
        </p:spPr>
        <p:txBody>
          <a:bodyPr vert="horz" lIns="91440" tIns="45720" rIns="91440" bIns="45720" rtlCol="0" anchor="t">
            <a:normAutofit/>
          </a:bodyPr>
          <a:lstStyle/>
          <a:p>
            <a:pPr marL="342900" indent="-285750" fontAlgn="base">
              <a:lnSpc>
                <a:spcPct val="90000"/>
              </a:lnSpc>
              <a:spcAft>
                <a:spcPts val="600"/>
              </a:spcAft>
              <a:buFont typeface="Wingdings" panose="05000000000000000000" pitchFamily="2" charset="2"/>
              <a:buChar char="§"/>
            </a:pPr>
            <a:r>
              <a:rPr lang="en-US" dirty="0">
                <a:latin typeface="Comic Sans MS" panose="030F0702030302020204" pitchFamily="66" charset="0"/>
              </a:rPr>
              <a:t>Wide range of customers </a:t>
            </a:r>
          </a:p>
          <a:p>
            <a:pPr marL="342900" indent="-285750" fontAlgn="base">
              <a:lnSpc>
                <a:spcPct val="90000"/>
              </a:lnSpc>
              <a:spcAft>
                <a:spcPts val="600"/>
              </a:spcAft>
              <a:buFont typeface="Wingdings" panose="05000000000000000000" pitchFamily="2" charset="2"/>
              <a:buChar char="§"/>
            </a:pPr>
            <a:r>
              <a:rPr lang="en-US" dirty="0">
                <a:latin typeface="Comic Sans MS" panose="030F0702030302020204" pitchFamily="66" charset="0"/>
              </a:rPr>
              <a:t>Delhi’s population is rapidly growing every year--Family dynamic </a:t>
            </a:r>
          </a:p>
          <a:p>
            <a:pPr marL="342900" indent="-285750" fontAlgn="base">
              <a:lnSpc>
                <a:spcPct val="90000"/>
              </a:lnSpc>
              <a:spcAft>
                <a:spcPts val="600"/>
              </a:spcAft>
              <a:buFont typeface="Wingdings" panose="05000000000000000000" pitchFamily="2" charset="2"/>
              <a:buChar char="§"/>
            </a:pPr>
            <a:r>
              <a:rPr lang="en-US" dirty="0">
                <a:latin typeface="Comic Sans MS" panose="030F0702030302020204" pitchFamily="66" charset="0"/>
              </a:rPr>
              <a:t>Residential areas </a:t>
            </a:r>
          </a:p>
          <a:p>
            <a:pPr marL="342900" indent="-285750" fontAlgn="base">
              <a:lnSpc>
                <a:spcPct val="90000"/>
              </a:lnSpc>
              <a:spcAft>
                <a:spcPts val="600"/>
              </a:spcAft>
              <a:buFont typeface="Wingdings" panose="05000000000000000000" pitchFamily="2" charset="2"/>
              <a:buChar char="§"/>
            </a:pPr>
            <a:r>
              <a:rPr lang="en-US" dirty="0">
                <a:latin typeface="Comic Sans MS" panose="030F0702030302020204" pitchFamily="66" charset="0"/>
              </a:rPr>
              <a:t>Greater Kailash, South Extension, Defense Colony  </a:t>
            </a:r>
          </a:p>
          <a:p>
            <a:pPr marL="342900" indent="-285750" fontAlgn="base">
              <a:lnSpc>
                <a:spcPct val="90000"/>
              </a:lnSpc>
              <a:spcAft>
                <a:spcPts val="600"/>
              </a:spcAft>
              <a:buFont typeface="Wingdings" panose="05000000000000000000" pitchFamily="2" charset="2"/>
              <a:buChar char="§"/>
            </a:pPr>
            <a:r>
              <a:rPr lang="en-US" dirty="0">
                <a:latin typeface="Comic Sans MS" panose="030F0702030302020204" pitchFamily="66" charset="0"/>
              </a:rPr>
              <a:t>Parent’s who are at work while children are home </a:t>
            </a:r>
          </a:p>
          <a:p>
            <a:pPr indent="-228600">
              <a:lnSpc>
                <a:spcPct val="90000"/>
              </a:lnSpc>
              <a:spcAft>
                <a:spcPts val="600"/>
              </a:spcAft>
              <a:buFont typeface="Arial" panose="020B0604020202020204" pitchFamily="34" charset="0"/>
              <a:buChar char="•"/>
            </a:pPr>
            <a:endParaRPr lang="en-US" dirty="0">
              <a:latin typeface="Comic Sans MS" panose="030F0702030302020204" pitchFamily="66" charset="0"/>
            </a:endParaRPr>
          </a:p>
        </p:txBody>
      </p:sp>
    </p:spTree>
    <p:extLst>
      <p:ext uri="{BB962C8B-B14F-4D97-AF65-F5344CB8AC3E}">
        <p14:creationId xmlns:p14="http://schemas.microsoft.com/office/powerpoint/2010/main" val="11740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81" name="Straight Connector 8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C9D48-C414-4902-B0E8-1977BDDB9352}"/>
              </a:ext>
            </a:extLst>
          </p:cNvPr>
          <p:cNvSpPr>
            <a:spLocks noGrp="1"/>
          </p:cNvSpPr>
          <p:nvPr>
            <p:ph type="title"/>
          </p:nvPr>
        </p:nvSpPr>
        <p:spPr>
          <a:xfrm>
            <a:off x="791266" y="587670"/>
            <a:ext cx="10071536" cy="929750"/>
          </a:xfrm>
        </p:spPr>
        <p:txBody>
          <a:bodyPr vert="horz" lIns="91440" tIns="45720" rIns="91440" bIns="45720" rtlCol="0" anchor="b">
            <a:normAutofit/>
          </a:bodyPr>
          <a:lstStyle/>
          <a:p>
            <a:pPr algn="ctr"/>
            <a:r>
              <a:rPr lang="en-US" sz="5200" kern="1200" dirty="0">
                <a:solidFill>
                  <a:schemeClr val="tx1"/>
                </a:solidFill>
                <a:latin typeface="Comic Sans MS" panose="030F0702030302020204" pitchFamily="66" charset="0"/>
              </a:rPr>
              <a:t>Competition</a:t>
            </a:r>
          </a:p>
        </p:txBody>
      </p:sp>
      <p:pic>
        <p:nvPicPr>
          <p:cNvPr id="2050" name="Picture 2">
            <a:extLst>
              <a:ext uri="{FF2B5EF4-FFF2-40B4-BE49-F238E27FC236}">
                <a16:creationId xmlns:a16="http://schemas.microsoft.com/office/drawing/2014/main" id="{CE347363-D159-4258-9874-054371931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35"/>
          <a:stretch/>
        </p:blipFill>
        <p:spPr bwMode="auto">
          <a:xfrm>
            <a:off x="897717" y="1982295"/>
            <a:ext cx="5069590" cy="30248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19B978A-7AA6-489C-A9C3-608AEF373D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285" b="-3"/>
          <a:stretch/>
        </p:blipFill>
        <p:spPr bwMode="auto">
          <a:xfrm>
            <a:off x="6228507" y="1982295"/>
            <a:ext cx="5065776" cy="302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E042BC-7DCA-48B9-9622-F11E713A2B06}"/>
              </a:ext>
            </a:extLst>
          </p:cNvPr>
          <p:cNvSpPr txBox="1"/>
          <p:nvPr/>
        </p:nvSpPr>
        <p:spPr>
          <a:xfrm>
            <a:off x="2271255" y="5138808"/>
            <a:ext cx="3636335" cy="261610"/>
          </a:xfrm>
          <a:prstGeom prst="rect">
            <a:avLst/>
          </a:prstGeom>
          <a:noFill/>
        </p:spPr>
        <p:txBody>
          <a:bodyPr wrap="square" rtlCol="0">
            <a:spAutoFit/>
          </a:bodyPr>
          <a:lstStyle/>
          <a:p>
            <a:r>
              <a:rPr lang="en-US" sz="1100" dirty="0">
                <a:latin typeface="Comic Sans MS" panose="030F0702030302020204" pitchFamily="66" charset="0"/>
              </a:rPr>
              <a:t>Godrej Solus ST 7 LITE Video Door Phone</a:t>
            </a:r>
          </a:p>
        </p:txBody>
      </p:sp>
      <p:sp>
        <p:nvSpPr>
          <p:cNvPr id="5" name="TextBox 4">
            <a:extLst>
              <a:ext uri="{FF2B5EF4-FFF2-40B4-BE49-F238E27FC236}">
                <a16:creationId xmlns:a16="http://schemas.microsoft.com/office/drawing/2014/main" id="{E4123733-BE85-4DE0-8299-66A2B7C52428}"/>
              </a:ext>
            </a:extLst>
          </p:cNvPr>
          <p:cNvSpPr txBox="1"/>
          <p:nvPr/>
        </p:nvSpPr>
        <p:spPr>
          <a:xfrm>
            <a:off x="6906850" y="5138808"/>
            <a:ext cx="3007592" cy="261610"/>
          </a:xfrm>
          <a:prstGeom prst="rect">
            <a:avLst/>
          </a:prstGeom>
          <a:noFill/>
        </p:spPr>
        <p:txBody>
          <a:bodyPr wrap="square" rtlCol="0">
            <a:spAutoFit/>
          </a:bodyPr>
          <a:lstStyle/>
          <a:p>
            <a:r>
              <a:rPr lang="en-US" sz="1100" dirty="0">
                <a:latin typeface="Comic Sans MS" panose="030F0702030302020204" pitchFamily="66" charset="0"/>
              </a:rPr>
              <a:t>Panasonic VL-SW251BX Video Door Phone</a:t>
            </a:r>
          </a:p>
        </p:txBody>
      </p:sp>
    </p:spTree>
    <p:extLst>
      <p:ext uri="{BB962C8B-B14F-4D97-AF65-F5344CB8AC3E}">
        <p14:creationId xmlns:p14="http://schemas.microsoft.com/office/powerpoint/2010/main" val="292307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9A55A-E5ED-4F45-9AD0-8806C42615CC}"/>
              </a:ext>
            </a:extLst>
          </p:cNvPr>
          <p:cNvSpPr>
            <a:spLocks noGrp="1"/>
          </p:cNvSpPr>
          <p:nvPr>
            <p:ph type="title"/>
          </p:nvPr>
        </p:nvSpPr>
        <p:spPr>
          <a:xfrm>
            <a:off x="7003014" y="432492"/>
            <a:ext cx="4036334" cy="800885"/>
          </a:xfrm>
        </p:spPr>
        <p:txBody>
          <a:bodyPr vert="horz" lIns="91440" tIns="45720" rIns="91440" bIns="45720" rtlCol="0" anchor="t">
            <a:normAutofit/>
          </a:bodyPr>
          <a:lstStyle/>
          <a:p>
            <a:r>
              <a:rPr lang="en-US" dirty="0">
                <a:latin typeface="Comic Sans MS" panose="030F0702030302020204" pitchFamily="66" charset="0"/>
              </a:rPr>
              <a:t>Assumptions</a:t>
            </a:r>
            <a:endParaRPr lang="en-US" sz="5400" dirty="0">
              <a:latin typeface="Comic Sans MS" panose="030F0702030302020204" pitchFamily="66" charset="0"/>
            </a:endParaRPr>
          </a:p>
        </p:txBody>
      </p:sp>
      <p:sp>
        <p:nvSpPr>
          <p:cNvPr id="73" name="Rectangle 7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112210F-6D71-494D-BEF6-43F0D27E84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8213"/>
          <a:stretch/>
        </p:blipFill>
        <p:spPr bwMode="auto">
          <a:xfrm>
            <a:off x="733507"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78" name="Rectangle 7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C35494E-E0C7-4FA1-B808-239A1EDEB8F4}"/>
              </a:ext>
            </a:extLst>
          </p:cNvPr>
          <p:cNvSpPr txBox="1"/>
          <p:nvPr/>
        </p:nvSpPr>
        <p:spPr>
          <a:xfrm>
            <a:off x="7113181" y="1307805"/>
            <a:ext cx="4036334" cy="2585323"/>
          </a:xfrm>
          <a:prstGeom prst="rect">
            <a:avLst/>
          </a:prstGeom>
          <a:noFill/>
        </p:spPr>
        <p:txBody>
          <a:bodyPr wrap="square" rtlCol="0">
            <a:spAutoFit/>
          </a:bodyPr>
          <a:lstStyle/>
          <a:p>
            <a:pPr marL="285750" indent="-285750" fontAlgn="base">
              <a:buFont typeface="Wingdings" panose="05000000000000000000" pitchFamily="2" charset="2"/>
              <a:buChar char="§"/>
            </a:pPr>
            <a:r>
              <a:rPr lang="en-US" dirty="0">
                <a:latin typeface="Comic Sans MS" panose="030F0702030302020204" pitchFamily="66" charset="0"/>
              </a:rPr>
              <a:t>Established company (Founded in 2012)</a:t>
            </a:r>
          </a:p>
          <a:p>
            <a:pPr marL="285750" indent="-285750" fontAlgn="base">
              <a:buFont typeface="Wingdings" panose="05000000000000000000" pitchFamily="2" charset="2"/>
              <a:buChar char="§"/>
            </a:pPr>
            <a:r>
              <a:rPr lang="en-US" dirty="0">
                <a:latin typeface="Comic Sans MS" panose="030F0702030302020204" pitchFamily="66" charset="0"/>
              </a:rPr>
              <a:t>Sales are rapidly growing</a:t>
            </a:r>
          </a:p>
          <a:p>
            <a:pPr marL="285750" indent="-285750" fontAlgn="base">
              <a:buFont typeface="Wingdings" panose="05000000000000000000" pitchFamily="2" charset="2"/>
              <a:buChar char="§"/>
            </a:pPr>
            <a:r>
              <a:rPr lang="en-US" dirty="0">
                <a:latin typeface="Comic Sans MS" panose="030F0702030302020204" pitchFamily="66" charset="0"/>
              </a:rPr>
              <a:t>Advanced technology </a:t>
            </a:r>
          </a:p>
          <a:p>
            <a:pPr marL="285750" indent="-285750" fontAlgn="base">
              <a:buFont typeface="Wingdings" panose="05000000000000000000" pitchFamily="2" charset="2"/>
              <a:buChar char="§"/>
            </a:pPr>
            <a:r>
              <a:rPr lang="en-US" dirty="0">
                <a:latin typeface="Comic Sans MS" panose="030F0702030302020204" pitchFamily="66" charset="0"/>
              </a:rPr>
              <a:t>Private surveillance network </a:t>
            </a:r>
          </a:p>
          <a:p>
            <a:pPr marL="285750" indent="-285750" fontAlgn="base">
              <a:buFont typeface="Wingdings" panose="05000000000000000000" pitchFamily="2" charset="2"/>
              <a:buChar char="§"/>
            </a:pPr>
            <a:r>
              <a:rPr lang="en-US" dirty="0">
                <a:latin typeface="Comic Sans MS" panose="030F0702030302020204" pitchFamily="66" charset="0"/>
              </a:rPr>
              <a:t>No privacy </a:t>
            </a:r>
          </a:p>
          <a:p>
            <a:pPr marL="285750" indent="-285750" fontAlgn="base">
              <a:buFont typeface="Wingdings" panose="05000000000000000000" pitchFamily="2" charset="2"/>
              <a:buChar char="§"/>
            </a:pPr>
            <a:r>
              <a:rPr lang="en-US" dirty="0">
                <a:latin typeface="Comic Sans MS" panose="030F0702030302020204" pitchFamily="66" charset="0"/>
              </a:rPr>
              <a:t>Surveillance concerns </a:t>
            </a:r>
          </a:p>
          <a:p>
            <a:pPr marL="285750" indent="-285750" fontAlgn="base">
              <a:buFont typeface="Wingdings" panose="05000000000000000000" pitchFamily="2" charset="2"/>
              <a:buChar char="§"/>
            </a:pPr>
            <a:r>
              <a:rPr lang="en-US" dirty="0">
                <a:latin typeface="Comic Sans MS" panose="030F0702030302020204" pitchFamily="66" charset="0"/>
              </a:rPr>
              <a:t>Threaten civil liberties </a:t>
            </a:r>
          </a:p>
          <a:p>
            <a:endParaRPr lang="en-US" dirty="0">
              <a:latin typeface="Comic Sans MS" panose="030F0702030302020204" pitchFamily="66" charset="0"/>
            </a:endParaRPr>
          </a:p>
        </p:txBody>
      </p:sp>
    </p:spTree>
    <p:extLst>
      <p:ext uri="{BB962C8B-B14F-4D97-AF65-F5344CB8AC3E}">
        <p14:creationId xmlns:p14="http://schemas.microsoft.com/office/powerpoint/2010/main" val="36261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81" name="Straight Connector 8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C9D48-C414-4902-B0E8-1977BDDB9352}"/>
              </a:ext>
            </a:extLst>
          </p:cNvPr>
          <p:cNvSpPr>
            <a:spLocks noGrp="1"/>
          </p:cNvSpPr>
          <p:nvPr>
            <p:ph type="title"/>
          </p:nvPr>
        </p:nvSpPr>
        <p:spPr>
          <a:xfrm>
            <a:off x="791266" y="587670"/>
            <a:ext cx="10071536" cy="929750"/>
          </a:xfrm>
        </p:spPr>
        <p:txBody>
          <a:bodyPr vert="horz" lIns="91440" tIns="45720" rIns="91440" bIns="45720" rtlCol="0" anchor="b">
            <a:normAutofit/>
          </a:bodyPr>
          <a:lstStyle/>
          <a:p>
            <a:pPr algn="ctr"/>
            <a:r>
              <a:rPr lang="en-US" sz="5400" i="0" dirty="0">
                <a:latin typeface="Comic Sans MS" panose="030F0702030302020204" pitchFamily="66" charset="0"/>
              </a:rPr>
              <a:t>SEGMENTATION</a:t>
            </a:r>
            <a:endParaRPr lang="en-US" sz="5200" kern="1200" dirty="0">
              <a:solidFill>
                <a:schemeClr val="tx1"/>
              </a:solidFill>
              <a:latin typeface="Comic Sans MS" panose="030F0702030302020204" pitchFamily="66" charset="0"/>
            </a:endParaRPr>
          </a:p>
        </p:txBody>
      </p:sp>
      <p:graphicFrame>
        <p:nvGraphicFramePr>
          <p:cNvPr id="12" name="Content Placeholder 2">
            <a:extLst>
              <a:ext uri="{FF2B5EF4-FFF2-40B4-BE49-F238E27FC236}">
                <a16:creationId xmlns:a16="http://schemas.microsoft.com/office/drawing/2014/main" id="{7A0D8BBC-B25A-4217-958E-EB41345F2BD7}"/>
              </a:ext>
            </a:extLst>
          </p:cNvPr>
          <p:cNvGraphicFramePr>
            <a:graphicFrameLocks noGrp="1"/>
          </p:cNvGraphicFramePr>
          <p:nvPr>
            <p:ph idx="1"/>
            <p:extLst>
              <p:ext uri="{D42A27DB-BD31-4B8C-83A1-F6EECF244321}">
                <p14:modId xmlns:p14="http://schemas.microsoft.com/office/powerpoint/2010/main" val="3869687049"/>
              </p:ext>
            </p:extLst>
          </p:nvPr>
        </p:nvGraphicFramePr>
        <p:xfrm>
          <a:off x="835048" y="178704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08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D8C8-6D37-490F-9727-5EC081882EA5}"/>
              </a:ext>
            </a:extLst>
          </p:cNvPr>
          <p:cNvSpPr>
            <a:spLocks noGrp="1"/>
          </p:cNvSpPr>
          <p:nvPr>
            <p:ph type="title"/>
          </p:nvPr>
        </p:nvSpPr>
        <p:spPr>
          <a:xfrm>
            <a:off x="6202113" y="5262982"/>
            <a:ext cx="5989048" cy="1595018"/>
          </a:xfrm>
        </p:spPr>
        <p:txBody>
          <a:bodyPr vert="horz" lIns="91440" tIns="45720" rIns="91440" bIns="45720" rtlCol="0" anchor="b">
            <a:normAutofit/>
          </a:bodyPr>
          <a:lstStyle/>
          <a:p>
            <a:r>
              <a:rPr lang="en-US" sz="4000" i="0" dirty="0">
                <a:latin typeface="Comic Sans MS" panose="030F0702030302020204" pitchFamily="66" charset="0"/>
              </a:rPr>
              <a:t>MARKET TARGETING</a:t>
            </a:r>
          </a:p>
        </p:txBody>
      </p:sp>
      <p:pic>
        <p:nvPicPr>
          <p:cNvPr id="14" name="Picture 2" descr="Gadget Lover stock vector. Illustration of organizer - 29236426">
            <a:extLst>
              <a:ext uri="{FF2B5EF4-FFF2-40B4-BE49-F238E27FC236}">
                <a16:creationId xmlns:a16="http://schemas.microsoft.com/office/drawing/2014/main" id="{8434A3DD-FF21-4527-B67F-5CC3D0EDB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80" r="4319" b="3"/>
          <a:stretch/>
        </p:blipFill>
        <p:spPr bwMode="auto">
          <a:xfrm>
            <a:off x="20" y="2893349"/>
            <a:ext cx="3737093" cy="4097173"/>
          </a:xfrm>
          <a:custGeom>
            <a:avLst/>
            <a:gdLst/>
            <a:ahLst/>
            <a:cxnLst/>
            <a:rect l="l" t="t" r="r" b="b"/>
            <a:pathLst>
              <a:path w="4196274" h="4600575">
                <a:moveTo>
                  <a:pt x="698533" y="23"/>
                </a:moveTo>
                <a:cubicBezTo>
                  <a:pt x="1054085" y="-1460"/>
                  <a:pt x="2609539" y="68645"/>
                  <a:pt x="3265768" y="1088109"/>
                </a:cubicBezTo>
                <a:cubicBezTo>
                  <a:pt x="3279190" y="1093398"/>
                  <a:pt x="3294289" y="1107275"/>
                  <a:pt x="3298987" y="1120493"/>
                </a:cubicBezTo>
                <a:cubicBezTo>
                  <a:pt x="3321470" y="1182283"/>
                  <a:pt x="3376502" y="1209047"/>
                  <a:pt x="3426164" y="1242419"/>
                </a:cubicBezTo>
                <a:cubicBezTo>
                  <a:pt x="3469788" y="1271828"/>
                  <a:pt x="3516097" y="1302557"/>
                  <a:pt x="3534217" y="1352122"/>
                </a:cubicBezTo>
                <a:cubicBezTo>
                  <a:pt x="3558041" y="1418206"/>
                  <a:pt x="3490259" y="1364016"/>
                  <a:pt x="3477841" y="1389129"/>
                </a:cubicBezTo>
                <a:cubicBezTo>
                  <a:pt x="3503679" y="1423492"/>
                  <a:pt x="3543613" y="1454883"/>
                  <a:pt x="3554015" y="1493873"/>
                </a:cubicBezTo>
                <a:cubicBezTo>
                  <a:pt x="3591931" y="1634635"/>
                  <a:pt x="3673808" y="1737067"/>
                  <a:pt x="3796288" y="1816698"/>
                </a:cubicBezTo>
                <a:cubicBezTo>
                  <a:pt x="3831522" y="1839498"/>
                  <a:pt x="3854674" y="1881132"/>
                  <a:pt x="3902658" y="1887738"/>
                </a:cubicBezTo>
                <a:cubicBezTo>
                  <a:pt x="4009367" y="1902279"/>
                  <a:pt x="3975811" y="2015945"/>
                  <a:pt x="4032186" y="2066499"/>
                </a:cubicBezTo>
                <a:cubicBezTo>
                  <a:pt x="4042924" y="2076084"/>
                  <a:pt x="4052655" y="2094915"/>
                  <a:pt x="4050642" y="2107801"/>
                </a:cubicBezTo>
                <a:cubicBezTo>
                  <a:pt x="4047624" y="2126309"/>
                  <a:pt x="4034870" y="2143820"/>
                  <a:pt x="4024133" y="2160342"/>
                </a:cubicBezTo>
                <a:cubicBezTo>
                  <a:pt x="4013059" y="2176862"/>
                  <a:pt x="3996282" y="2191402"/>
                  <a:pt x="4004335" y="2213209"/>
                </a:cubicBezTo>
                <a:cubicBezTo>
                  <a:pt x="4007687" y="2222130"/>
                  <a:pt x="4005342" y="2253190"/>
                  <a:pt x="4030173" y="2228740"/>
                </a:cubicBezTo>
                <a:cubicBezTo>
                  <a:pt x="4098290" y="2161662"/>
                  <a:pt x="4137888" y="2225102"/>
                  <a:pt x="4196274" y="2255503"/>
                </a:cubicBezTo>
                <a:cubicBezTo>
                  <a:pt x="4149296" y="2286895"/>
                  <a:pt x="4107016" y="2309031"/>
                  <a:pt x="4099968" y="2355951"/>
                </a:cubicBezTo>
                <a:cubicBezTo>
                  <a:pt x="4085540" y="2452767"/>
                  <a:pt x="4023800" y="2497043"/>
                  <a:pt x="3930177" y="2505635"/>
                </a:cubicBezTo>
                <a:cubicBezTo>
                  <a:pt x="3964739" y="2599144"/>
                  <a:pt x="3964739" y="2599144"/>
                  <a:pt x="3852997" y="2612033"/>
                </a:cubicBezTo>
                <a:cubicBezTo>
                  <a:pt x="3895949" y="2671508"/>
                  <a:pt x="3895949" y="2686707"/>
                  <a:pt x="3843936" y="2707194"/>
                </a:cubicBezTo>
                <a:cubicBezTo>
                  <a:pt x="3793938" y="2726690"/>
                  <a:pt x="3738572" y="2733299"/>
                  <a:pt x="3692263" y="2763365"/>
                </a:cubicBezTo>
                <a:cubicBezTo>
                  <a:pt x="3734880" y="2839364"/>
                  <a:pt x="3746960" y="2927586"/>
                  <a:pt x="3834876" y="2964596"/>
                </a:cubicBezTo>
                <a:cubicBezTo>
                  <a:pt x="3848634" y="2970213"/>
                  <a:pt x="3858030" y="2993012"/>
                  <a:pt x="3849307" y="3006229"/>
                </a:cubicBezTo>
                <a:cubicBezTo>
                  <a:pt x="3817428" y="3054139"/>
                  <a:pt x="3863064" y="3145008"/>
                  <a:pt x="3763740" y="3155250"/>
                </a:cubicBezTo>
                <a:cubicBezTo>
                  <a:pt x="3751322" y="3156241"/>
                  <a:pt x="3739912" y="3166155"/>
                  <a:pt x="3749644" y="3179042"/>
                </a:cubicBezTo>
                <a:cubicBezTo>
                  <a:pt x="3783202" y="3223978"/>
                  <a:pt x="3742598" y="3221006"/>
                  <a:pt x="3718104" y="3226623"/>
                </a:cubicBezTo>
                <a:cubicBezTo>
                  <a:pt x="3688572" y="3233560"/>
                  <a:pt x="3655017" y="3213736"/>
                  <a:pt x="3627501" y="3238187"/>
                </a:cubicBezTo>
                <a:cubicBezTo>
                  <a:pt x="3633878" y="3263961"/>
                  <a:pt x="3657701" y="3263631"/>
                  <a:pt x="3674479" y="3271890"/>
                </a:cubicBezTo>
                <a:cubicBezTo>
                  <a:pt x="3723470" y="3295682"/>
                  <a:pt x="3763404" y="3324097"/>
                  <a:pt x="3765753" y="3385888"/>
                </a:cubicBezTo>
                <a:cubicBezTo>
                  <a:pt x="3767428" y="3435782"/>
                  <a:pt x="3772798" y="3479727"/>
                  <a:pt x="3705014" y="3494928"/>
                </a:cubicBezTo>
                <a:cubicBezTo>
                  <a:pt x="3676828" y="3501208"/>
                  <a:pt x="3684884" y="3537222"/>
                  <a:pt x="3700990" y="3555066"/>
                </a:cubicBezTo>
                <a:cubicBezTo>
                  <a:pt x="3729848" y="3586786"/>
                  <a:pt x="3753670" y="3629080"/>
                  <a:pt x="3803335" y="3632054"/>
                </a:cubicBezTo>
                <a:cubicBezTo>
                  <a:pt x="3833535" y="3634035"/>
                  <a:pt x="3856689" y="3647255"/>
                  <a:pt x="3880513" y="3662453"/>
                </a:cubicBezTo>
                <a:cubicBezTo>
                  <a:pt x="3897626" y="3673360"/>
                  <a:pt x="3918095" y="3682610"/>
                  <a:pt x="3916083" y="3706069"/>
                </a:cubicBezTo>
                <a:cubicBezTo>
                  <a:pt x="3914069" y="3728539"/>
                  <a:pt x="3894273" y="3737791"/>
                  <a:pt x="3874137" y="3742416"/>
                </a:cubicBezTo>
                <a:cubicBezTo>
                  <a:pt x="3807024" y="3757285"/>
                  <a:pt x="3743942" y="3779093"/>
                  <a:pt x="3687901" y="3828987"/>
                </a:cubicBezTo>
                <a:cubicBezTo>
                  <a:pt x="3725150" y="3855422"/>
                  <a:pt x="3760718" y="3874586"/>
                  <a:pt x="3788234" y="3901352"/>
                </a:cubicBezTo>
                <a:cubicBezTo>
                  <a:pt x="3854674" y="3966112"/>
                  <a:pt x="3291941" y="4169986"/>
                  <a:pt x="3263755" y="4242681"/>
                </a:cubicBezTo>
                <a:cubicBezTo>
                  <a:pt x="3255030" y="4265149"/>
                  <a:pt x="3225166" y="4288278"/>
                  <a:pt x="3200332" y="4294887"/>
                </a:cubicBezTo>
                <a:cubicBezTo>
                  <a:pt x="3083895" y="4325948"/>
                  <a:pt x="2982893" y="4395668"/>
                  <a:pt x="2863768" y="4421442"/>
                </a:cubicBezTo>
                <a:cubicBezTo>
                  <a:pt x="2751355" y="4445892"/>
                  <a:pt x="2640621" y="4478605"/>
                  <a:pt x="2517472" y="4510985"/>
                </a:cubicBezTo>
                <a:cubicBezTo>
                  <a:pt x="2555222" y="4551627"/>
                  <a:pt x="2607569" y="4569553"/>
                  <a:pt x="2654380" y="4591980"/>
                </a:cubicBezTo>
                <a:lnTo>
                  <a:pt x="2667892" y="4600575"/>
                </a:lnTo>
                <a:lnTo>
                  <a:pt x="0" y="4600575"/>
                </a:lnTo>
                <a:lnTo>
                  <a:pt x="0" y="144733"/>
                </a:lnTo>
                <a:lnTo>
                  <a:pt x="121106" y="102309"/>
                </a:lnTo>
                <a:cubicBezTo>
                  <a:pt x="290510" y="47726"/>
                  <a:pt x="463596" y="8200"/>
                  <a:pt x="644044" y="1014"/>
                </a:cubicBezTo>
                <a:cubicBezTo>
                  <a:pt x="656459" y="538"/>
                  <a:pt x="674830" y="121"/>
                  <a:pt x="698533" y="23"/>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Mark Knight: Home learning enough to make some parents scream ...">
            <a:extLst>
              <a:ext uri="{FF2B5EF4-FFF2-40B4-BE49-F238E27FC236}">
                <a16:creationId xmlns:a16="http://schemas.microsoft.com/office/drawing/2014/main" id="{C8EA47A3-6A45-4D10-8401-BDF7772E5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881" r="4763"/>
          <a:stretch/>
        </p:blipFill>
        <p:spPr bwMode="auto">
          <a:xfrm>
            <a:off x="4274289" y="2445363"/>
            <a:ext cx="3528228" cy="3651195"/>
          </a:xfrm>
          <a:custGeom>
            <a:avLst/>
            <a:gdLst/>
            <a:ahLst/>
            <a:cxnLst/>
            <a:rect l="l" t="t" r="r" b="b"/>
            <a:pathLst>
              <a:path w="3359190" h="3476265">
                <a:moveTo>
                  <a:pt x="450539" y="15"/>
                </a:moveTo>
                <a:cubicBezTo>
                  <a:pt x="458434" y="271"/>
                  <a:pt x="466600" y="3856"/>
                  <a:pt x="473999" y="4995"/>
                </a:cubicBezTo>
                <a:cubicBezTo>
                  <a:pt x="637327" y="30493"/>
                  <a:pt x="800653" y="58040"/>
                  <a:pt x="964158" y="82398"/>
                </a:cubicBezTo>
                <a:cubicBezTo>
                  <a:pt x="1117018" y="105163"/>
                  <a:pt x="1270959" y="110398"/>
                  <a:pt x="1424540" y="122237"/>
                </a:cubicBezTo>
                <a:cubicBezTo>
                  <a:pt x="1610425" y="136579"/>
                  <a:pt x="1795950" y="156841"/>
                  <a:pt x="1980752" y="188711"/>
                </a:cubicBezTo>
                <a:cubicBezTo>
                  <a:pt x="2109067" y="211022"/>
                  <a:pt x="2238645" y="226502"/>
                  <a:pt x="2368766" y="208745"/>
                </a:cubicBezTo>
                <a:cubicBezTo>
                  <a:pt x="2375261" y="207834"/>
                  <a:pt x="2382661" y="204876"/>
                  <a:pt x="2388075" y="207834"/>
                </a:cubicBezTo>
                <a:cubicBezTo>
                  <a:pt x="2451242" y="241073"/>
                  <a:pt x="2520180" y="217168"/>
                  <a:pt x="2585691" y="238113"/>
                </a:cubicBezTo>
                <a:cubicBezTo>
                  <a:pt x="2568908" y="318930"/>
                  <a:pt x="2496899" y="312327"/>
                  <a:pt x="2456294" y="368331"/>
                </a:cubicBezTo>
                <a:cubicBezTo>
                  <a:pt x="2522527" y="390639"/>
                  <a:pt x="2582081" y="413178"/>
                  <a:pt x="2642540" y="430023"/>
                </a:cubicBezTo>
                <a:cubicBezTo>
                  <a:pt x="2706608" y="447780"/>
                  <a:pt x="2760929" y="495816"/>
                  <a:pt x="2823551" y="517215"/>
                </a:cubicBezTo>
                <a:cubicBezTo>
                  <a:pt x="2836907" y="521769"/>
                  <a:pt x="2852969" y="537704"/>
                  <a:pt x="2857661" y="553184"/>
                </a:cubicBezTo>
                <a:cubicBezTo>
                  <a:pt x="2872820" y="603269"/>
                  <a:pt x="3175470" y="743732"/>
                  <a:pt x="3139737" y="788350"/>
                </a:cubicBezTo>
                <a:cubicBezTo>
                  <a:pt x="3124939" y="806790"/>
                  <a:pt x="3105809" y="819994"/>
                  <a:pt x="3085776" y="838207"/>
                </a:cubicBezTo>
                <a:cubicBezTo>
                  <a:pt x="3115916" y="872582"/>
                  <a:pt x="3149843" y="887608"/>
                  <a:pt x="3185938" y="897851"/>
                </a:cubicBezTo>
                <a:cubicBezTo>
                  <a:pt x="3196767" y="901039"/>
                  <a:pt x="3207414" y="907413"/>
                  <a:pt x="3208497" y="922894"/>
                </a:cubicBezTo>
                <a:cubicBezTo>
                  <a:pt x="3209580" y="939056"/>
                  <a:pt x="3198571" y="945429"/>
                  <a:pt x="3189367" y="952944"/>
                </a:cubicBezTo>
                <a:cubicBezTo>
                  <a:pt x="3176554" y="963415"/>
                  <a:pt x="3164101" y="972523"/>
                  <a:pt x="3147859" y="973888"/>
                </a:cubicBezTo>
                <a:cubicBezTo>
                  <a:pt x="3121148" y="975937"/>
                  <a:pt x="3108336" y="1005076"/>
                  <a:pt x="3092816" y="1026930"/>
                </a:cubicBezTo>
                <a:cubicBezTo>
                  <a:pt x="3084153" y="1039224"/>
                  <a:pt x="3079821" y="1064037"/>
                  <a:pt x="3094980" y="1068363"/>
                </a:cubicBezTo>
                <a:cubicBezTo>
                  <a:pt x="3131436" y="1078836"/>
                  <a:pt x="3128548" y="1109114"/>
                  <a:pt x="3127647" y="1143489"/>
                </a:cubicBezTo>
                <a:cubicBezTo>
                  <a:pt x="3126383" y="1186061"/>
                  <a:pt x="3104906" y="1205638"/>
                  <a:pt x="3078557" y="1222030"/>
                </a:cubicBezTo>
                <a:cubicBezTo>
                  <a:pt x="3069534" y="1227720"/>
                  <a:pt x="3056721" y="1227493"/>
                  <a:pt x="3053292" y="1245250"/>
                </a:cubicBezTo>
                <a:cubicBezTo>
                  <a:pt x="3068090" y="1262097"/>
                  <a:pt x="3086137" y="1248439"/>
                  <a:pt x="3102020" y="1253218"/>
                </a:cubicBezTo>
                <a:cubicBezTo>
                  <a:pt x="3115193" y="1257088"/>
                  <a:pt x="3137031" y="1255040"/>
                  <a:pt x="3118983" y="1286000"/>
                </a:cubicBezTo>
                <a:cubicBezTo>
                  <a:pt x="3113749" y="1294878"/>
                  <a:pt x="3119885" y="1301709"/>
                  <a:pt x="3126564" y="1302392"/>
                </a:cubicBezTo>
                <a:cubicBezTo>
                  <a:pt x="3179982" y="1309448"/>
                  <a:pt x="3155438" y="1372054"/>
                  <a:pt x="3172584" y="1405063"/>
                </a:cubicBezTo>
                <a:cubicBezTo>
                  <a:pt x="3177275" y="1414169"/>
                  <a:pt x="3172222" y="1429877"/>
                  <a:pt x="3164822" y="1433747"/>
                </a:cubicBezTo>
                <a:cubicBezTo>
                  <a:pt x="3117539" y="1459245"/>
                  <a:pt x="3111043" y="1520028"/>
                  <a:pt x="3088122" y="1572389"/>
                </a:cubicBezTo>
                <a:cubicBezTo>
                  <a:pt x="3113028" y="1593104"/>
                  <a:pt x="3142805" y="1597657"/>
                  <a:pt x="3169695" y="1611089"/>
                </a:cubicBezTo>
                <a:cubicBezTo>
                  <a:pt x="3197669" y="1625204"/>
                  <a:pt x="3197669" y="1635676"/>
                  <a:pt x="3174569" y="1676653"/>
                </a:cubicBezTo>
                <a:cubicBezTo>
                  <a:pt x="3234665" y="1685532"/>
                  <a:pt x="3234665" y="1685532"/>
                  <a:pt x="3216077" y="1749957"/>
                </a:cubicBezTo>
                <a:cubicBezTo>
                  <a:pt x="3266430" y="1755877"/>
                  <a:pt x="3299635" y="1786382"/>
                  <a:pt x="3307395" y="1853085"/>
                </a:cubicBezTo>
                <a:cubicBezTo>
                  <a:pt x="3311185" y="1885411"/>
                  <a:pt x="3333924" y="1900663"/>
                  <a:pt x="3359190" y="1922291"/>
                </a:cubicBezTo>
                <a:cubicBezTo>
                  <a:pt x="3327789" y="1943236"/>
                  <a:pt x="3306492" y="1986945"/>
                  <a:pt x="3269857" y="1940730"/>
                </a:cubicBezTo>
                <a:cubicBezTo>
                  <a:pt x="3256503" y="1923885"/>
                  <a:pt x="3257764" y="1945284"/>
                  <a:pt x="3255961" y="1951430"/>
                </a:cubicBezTo>
                <a:cubicBezTo>
                  <a:pt x="3251630" y="1966455"/>
                  <a:pt x="3260653" y="1976472"/>
                  <a:pt x="3266609" y="1987854"/>
                </a:cubicBezTo>
                <a:cubicBezTo>
                  <a:pt x="3272384" y="1999237"/>
                  <a:pt x="3279243" y="2011302"/>
                  <a:pt x="3280866" y="2024054"/>
                </a:cubicBezTo>
                <a:cubicBezTo>
                  <a:pt x="3281948" y="2032931"/>
                  <a:pt x="3276715" y="2045905"/>
                  <a:pt x="3270940" y="2052509"/>
                </a:cubicBezTo>
                <a:cubicBezTo>
                  <a:pt x="3240620" y="2087340"/>
                  <a:pt x="3258667" y="2165652"/>
                  <a:pt x="3201277" y="2175670"/>
                </a:cubicBezTo>
                <a:cubicBezTo>
                  <a:pt x="3175470" y="2180221"/>
                  <a:pt x="3163018" y="2208906"/>
                  <a:pt x="3144069" y="2224614"/>
                </a:cubicBezTo>
                <a:cubicBezTo>
                  <a:pt x="3078197" y="2279478"/>
                  <a:pt x="3034161" y="2350051"/>
                  <a:pt x="3013769" y="2447031"/>
                </a:cubicBezTo>
                <a:cubicBezTo>
                  <a:pt x="3008175" y="2473894"/>
                  <a:pt x="2986698" y="2495522"/>
                  <a:pt x="2972802" y="2519197"/>
                </a:cubicBezTo>
                <a:cubicBezTo>
                  <a:pt x="2979480" y="2536499"/>
                  <a:pt x="3015935" y="2499164"/>
                  <a:pt x="3003121" y="2544694"/>
                </a:cubicBezTo>
                <a:cubicBezTo>
                  <a:pt x="2993376" y="2578843"/>
                  <a:pt x="2968470" y="2600014"/>
                  <a:pt x="2945008" y="2620276"/>
                </a:cubicBezTo>
                <a:cubicBezTo>
                  <a:pt x="2918299" y="2643268"/>
                  <a:pt x="2888702" y="2661708"/>
                  <a:pt x="2876610" y="2704279"/>
                </a:cubicBezTo>
                <a:cubicBezTo>
                  <a:pt x="2874083" y="2713386"/>
                  <a:pt x="2865963" y="2722947"/>
                  <a:pt x="2858744" y="2726591"/>
                </a:cubicBezTo>
                <a:cubicBezTo>
                  <a:pt x="2482281" y="3475797"/>
                  <a:pt x="1555563" y="3480805"/>
                  <a:pt x="1448724" y="3475568"/>
                </a:cubicBezTo>
                <a:cubicBezTo>
                  <a:pt x="1319326" y="3468966"/>
                  <a:pt x="1196966" y="3422753"/>
                  <a:pt x="1076954" y="3365156"/>
                </a:cubicBezTo>
                <a:cubicBezTo>
                  <a:pt x="1026241" y="3340797"/>
                  <a:pt x="979138" y="3306195"/>
                  <a:pt x="929868" y="3279332"/>
                </a:cubicBezTo>
                <a:cubicBezTo>
                  <a:pt x="861832" y="3242223"/>
                  <a:pt x="809315" y="3171424"/>
                  <a:pt x="741457" y="3141601"/>
                </a:cubicBezTo>
                <a:cubicBezTo>
                  <a:pt x="671616" y="3110867"/>
                  <a:pt x="611879" y="3054638"/>
                  <a:pt x="540052" y="3030734"/>
                </a:cubicBezTo>
                <a:cubicBezTo>
                  <a:pt x="502153" y="3017985"/>
                  <a:pt x="465517" y="2994993"/>
                  <a:pt x="471471" y="2929200"/>
                </a:cubicBezTo>
                <a:cubicBezTo>
                  <a:pt x="473096" y="2910532"/>
                  <a:pt x="463171" y="2895282"/>
                  <a:pt x="447469" y="2900745"/>
                </a:cubicBezTo>
                <a:cubicBezTo>
                  <a:pt x="417513" y="2910989"/>
                  <a:pt x="403977" y="2883898"/>
                  <a:pt x="387373" y="2863636"/>
                </a:cubicBezTo>
                <a:cubicBezTo>
                  <a:pt x="357776" y="2827667"/>
                  <a:pt x="329623" y="2789422"/>
                  <a:pt x="282519" y="2783503"/>
                </a:cubicBezTo>
                <a:cubicBezTo>
                  <a:pt x="291543" y="2755272"/>
                  <a:pt x="306883" y="2759371"/>
                  <a:pt x="320959" y="2765290"/>
                </a:cubicBezTo>
                <a:cubicBezTo>
                  <a:pt x="357956" y="2780772"/>
                  <a:pt x="394592" y="2798300"/>
                  <a:pt x="431588" y="2813781"/>
                </a:cubicBezTo>
                <a:cubicBezTo>
                  <a:pt x="455771" y="2823799"/>
                  <a:pt x="479775" y="2837912"/>
                  <a:pt x="512079" y="2826755"/>
                </a:cubicBezTo>
                <a:cubicBezTo>
                  <a:pt x="484286" y="2769843"/>
                  <a:pt x="437003" y="2759598"/>
                  <a:pt x="398743" y="2742071"/>
                </a:cubicBezTo>
                <a:cubicBezTo>
                  <a:pt x="350919" y="2719988"/>
                  <a:pt x="322765" y="2678326"/>
                  <a:pt x="289016" y="2631885"/>
                </a:cubicBezTo>
                <a:cubicBezTo>
                  <a:pt x="324209" y="2620730"/>
                  <a:pt x="346045" y="2654879"/>
                  <a:pt x="373657" y="2653056"/>
                </a:cubicBezTo>
                <a:cubicBezTo>
                  <a:pt x="375101" y="2647140"/>
                  <a:pt x="377627" y="2638488"/>
                  <a:pt x="377267" y="2638259"/>
                </a:cubicBezTo>
                <a:cubicBezTo>
                  <a:pt x="332149" y="2612763"/>
                  <a:pt x="311034" y="2564956"/>
                  <a:pt x="303995" y="2507131"/>
                </a:cubicBezTo>
                <a:cubicBezTo>
                  <a:pt x="300386" y="2477310"/>
                  <a:pt x="283963" y="2467976"/>
                  <a:pt x="267720" y="2454316"/>
                </a:cubicBezTo>
                <a:cubicBezTo>
                  <a:pt x="211053" y="2405826"/>
                  <a:pt x="151137" y="2361890"/>
                  <a:pt x="104574" y="2295188"/>
                </a:cubicBezTo>
                <a:cubicBezTo>
                  <a:pt x="158355" y="2304066"/>
                  <a:pt x="201487" y="2347547"/>
                  <a:pt x="259420" y="2366215"/>
                </a:cubicBezTo>
                <a:cubicBezTo>
                  <a:pt x="213400" y="2292910"/>
                  <a:pt x="153843" y="2255803"/>
                  <a:pt x="99521" y="2211409"/>
                </a:cubicBezTo>
                <a:cubicBezTo>
                  <a:pt x="74797" y="2191149"/>
                  <a:pt x="51878" y="2165197"/>
                  <a:pt x="21920" y="2154269"/>
                </a:cubicBezTo>
                <a:cubicBezTo>
                  <a:pt x="11271" y="2150400"/>
                  <a:pt x="-6235" y="2142204"/>
                  <a:pt x="2248" y="2120577"/>
                </a:cubicBezTo>
                <a:cubicBezTo>
                  <a:pt x="9466" y="2102593"/>
                  <a:pt x="23723" y="2108055"/>
                  <a:pt x="36718" y="2113292"/>
                </a:cubicBezTo>
                <a:cubicBezTo>
                  <a:pt x="67939" y="2126269"/>
                  <a:pt x="100244" y="2126495"/>
                  <a:pt x="142474" y="2126269"/>
                </a:cubicBezTo>
                <a:cubicBezTo>
                  <a:pt x="107102" y="2066851"/>
                  <a:pt x="42311" y="2084608"/>
                  <a:pt x="11993" y="2022231"/>
                </a:cubicBezTo>
                <a:cubicBezTo>
                  <a:pt x="49892" y="2011302"/>
                  <a:pt x="79128" y="2033841"/>
                  <a:pt x="109809" y="2038166"/>
                </a:cubicBezTo>
                <a:cubicBezTo>
                  <a:pt x="137600" y="2042036"/>
                  <a:pt x="144459" y="2031565"/>
                  <a:pt x="137962" y="1997188"/>
                </a:cubicBezTo>
                <a:cubicBezTo>
                  <a:pt x="127856" y="1943690"/>
                  <a:pt x="143015" y="1916371"/>
                  <a:pt x="183441" y="1930941"/>
                </a:cubicBezTo>
                <a:cubicBezTo>
                  <a:pt x="220978" y="1944601"/>
                  <a:pt x="224948" y="1924568"/>
                  <a:pt x="214842" y="1894062"/>
                </a:cubicBezTo>
                <a:cubicBezTo>
                  <a:pt x="200405" y="1849671"/>
                  <a:pt x="216827" y="1815295"/>
                  <a:pt x="228017" y="1777960"/>
                </a:cubicBezTo>
                <a:cubicBezTo>
                  <a:pt x="245162" y="1721045"/>
                  <a:pt x="237944" y="1693272"/>
                  <a:pt x="200946" y="1650929"/>
                </a:cubicBezTo>
                <a:cubicBezTo>
                  <a:pt x="180193" y="1627251"/>
                  <a:pt x="157815" y="1607219"/>
                  <a:pt x="127675" y="1586731"/>
                </a:cubicBezTo>
                <a:cubicBezTo>
                  <a:pt x="197157" y="1575576"/>
                  <a:pt x="124246" y="1538013"/>
                  <a:pt x="148791" y="1514564"/>
                </a:cubicBezTo>
                <a:cubicBezTo>
                  <a:pt x="197878" y="1505003"/>
                  <a:pt x="237944" y="1579673"/>
                  <a:pt x="304718" y="1558274"/>
                </a:cubicBezTo>
                <a:cubicBezTo>
                  <a:pt x="222243" y="1493618"/>
                  <a:pt x="131104" y="1472448"/>
                  <a:pt x="71369" y="1386396"/>
                </a:cubicBezTo>
                <a:cubicBezTo>
                  <a:pt x="85084" y="1366817"/>
                  <a:pt x="98799" y="1385029"/>
                  <a:pt x="110530" y="1377745"/>
                </a:cubicBezTo>
                <a:cubicBezTo>
                  <a:pt x="110169" y="1373192"/>
                  <a:pt x="111073" y="1366361"/>
                  <a:pt x="108906" y="1364313"/>
                </a:cubicBezTo>
                <a:cubicBezTo>
                  <a:pt x="64330" y="1317416"/>
                  <a:pt x="63607" y="1316279"/>
                  <a:pt x="111433" y="1281675"/>
                </a:cubicBezTo>
                <a:cubicBezTo>
                  <a:pt x="128217" y="1269609"/>
                  <a:pt x="126772" y="1258909"/>
                  <a:pt x="117930" y="1243657"/>
                </a:cubicBezTo>
                <a:cubicBezTo>
                  <a:pt x="111612" y="1232957"/>
                  <a:pt x="104033" y="1223395"/>
                  <a:pt x="107643" y="1199947"/>
                </a:cubicBezTo>
                <a:cubicBezTo>
                  <a:pt x="133810" y="1229998"/>
                  <a:pt x="260321" y="1220208"/>
                  <a:pt x="282700" y="1217021"/>
                </a:cubicBezTo>
                <a:cubicBezTo>
                  <a:pt x="307786" y="1213607"/>
                  <a:pt x="332510" y="1199037"/>
                  <a:pt x="358858" y="1207003"/>
                </a:cubicBezTo>
                <a:cubicBezTo>
                  <a:pt x="379973" y="1213381"/>
                  <a:pt x="477788" y="1275073"/>
                  <a:pt x="491685" y="1204273"/>
                </a:cubicBezTo>
                <a:cubicBezTo>
                  <a:pt x="492408" y="1200857"/>
                  <a:pt x="531930" y="1208826"/>
                  <a:pt x="553226" y="1212696"/>
                </a:cubicBezTo>
                <a:cubicBezTo>
                  <a:pt x="571995" y="1215883"/>
                  <a:pt x="593110" y="1229998"/>
                  <a:pt x="605743" y="1201769"/>
                </a:cubicBezTo>
                <a:cubicBezTo>
                  <a:pt x="613143" y="1185150"/>
                  <a:pt x="582643" y="1153051"/>
                  <a:pt x="555391" y="1150320"/>
                </a:cubicBezTo>
                <a:cubicBezTo>
                  <a:pt x="531749" y="1147814"/>
                  <a:pt x="507025" y="1144172"/>
                  <a:pt x="484466" y="1151001"/>
                </a:cubicBezTo>
                <a:cubicBezTo>
                  <a:pt x="456674" y="1159198"/>
                  <a:pt x="441696" y="1145994"/>
                  <a:pt x="433934" y="1117538"/>
                </a:cubicBezTo>
                <a:cubicBezTo>
                  <a:pt x="425273" y="1086122"/>
                  <a:pt x="408668" y="1071550"/>
                  <a:pt x="385749" y="1056980"/>
                </a:cubicBezTo>
                <a:cubicBezTo>
                  <a:pt x="330163" y="1021696"/>
                  <a:pt x="276744" y="980946"/>
                  <a:pt x="215745" y="960456"/>
                </a:cubicBezTo>
                <a:cubicBezTo>
                  <a:pt x="203653" y="956358"/>
                  <a:pt x="190298" y="950894"/>
                  <a:pt x="184704" y="923805"/>
                </a:cubicBezTo>
                <a:cubicBezTo>
                  <a:pt x="349836" y="964326"/>
                  <a:pt x="500349" y="1069958"/>
                  <a:pt x="670713" y="1063811"/>
                </a:cubicBezTo>
                <a:cubicBezTo>
                  <a:pt x="624151" y="1030346"/>
                  <a:pt x="570192" y="1028524"/>
                  <a:pt x="520561" y="1005076"/>
                </a:cubicBezTo>
                <a:cubicBezTo>
                  <a:pt x="555753" y="987546"/>
                  <a:pt x="588779" y="1005759"/>
                  <a:pt x="622167" y="1015777"/>
                </a:cubicBezTo>
                <a:cubicBezTo>
                  <a:pt x="650140" y="1023970"/>
                  <a:pt x="675405" y="1025337"/>
                  <a:pt x="678473" y="976393"/>
                </a:cubicBezTo>
                <a:cubicBezTo>
                  <a:pt x="677389" y="973205"/>
                  <a:pt x="677570" y="969107"/>
                  <a:pt x="677751" y="965238"/>
                </a:cubicBezTo>
                <a:cubicBezTo>
                  <a:pt x="668365" y="944976"/>
                  <a:pt x="653749" y="934504"/>
                  <a:pt x="636423" y="928584"/>
                </a:cubicBezTo>
                <a:cubicBezTo>
                  <a:pt x="625955" y="924942"/>
                  <a:pt x="612060" y="919478"/>
                  <a:pt x="612239" y="904909"/>
                </a:cubicBezTo>
                <a:cubicBezTo>
                  <a:pt x="612781" y="850955"/>
                  <a:pt x="579394" y="835246"/>
                  <a:pt x="546007" y="819539"/>
                </a:cubicBezTo>
                <a:cubicBezTo>
                  <a:pt x="564596" y="792676"/>
                  <a:pt x="579213" y="812481"/>
                  <a:pt x="593290" y="810433"/>
                </a:cubicBezTo>
                <a:cubicBezTo>
                  <a:pt x="602495" y="809067"/>
                  <a:pt x="610796" y="806563"/>
                  <a:pt x="610796" y="792676"/>
                </a:cubicBezTo>
                <a:cubicBezTo>
                  <a:pt x="610977" y="781065"/>
                  <a:pt x="606645" y="767861"/>
                  <a:pt x="597622" y="767635"/>
                </a:cubicBezTo>
                <a:cubicBezTo>
                  <a:pt x="541135" y="765585"/>
                  <a:pt x="509913" y="690914"/>
                  <a:pt x="451260" y="690687"/>
                </a:cubicBezTo>
                <a:cubicBezTo>
                  <a:pt x="416248" y="690687"/>
                  <a:pt x="469488" y="648571"/>
                  <a:pt x="439891" y="631042"/>
                </a:cubicBezTo>
                <a:cubicBezTo>
                  <a:pt x="433393" y="627171"/>
                  <a:pt x="456855" y="621254"/>
                  <a:pt x="467323" y="622164"/>
                </a:cubicBezTo>
                <a:cubicBezTo>
                  <a:pt x="477609" y="623074"/>
                  <a:pt x="486813" y="634229"/>
                  <a:pt x="499265" y="626261"/>
                </a:cubicBezTo>
                <a:cubicBezTo>
                  <a:pt x="506123" y="597806"/>
                  <a:pt x="488438" y="587332"/>
                  <a:pt x="473818" y="579365"/>
                </a:cubicBezTo>
                <a:cubicBezTo>
                  <a:pt x="440070" y="560925"/>
                  <a:pt x="407224" y="538615"/>
                  <a:pt x="370228" y="532013"/>
                </a:cubicBezTo>
                <a:cubicBezTo>
                  <a:pt x="357055" y="529737"/>
                  <a:pt x="389177" y="499231"/>
                  <a:pt x="395494" y="488532"/>
                </a:cubicBezTo>
                <a:cubicBezTo>
                  <a:pt x="376883" y="474474"/>
                  <a:pt x="357801" y="462263"/>
                  <a:pt x="338331" y="451478"/>
                </a:cubicBezTo>
                <a:lnTo>
                  <a:pt x="331729" y="448316"/>
                </a:lnTo>
                <a:lnTo>
                  <a:pt x="333477" y="428106"/>
                </a:lnTo>
                <a:cubicBezTo>
                  <a:pt x="333477" y="428106"/>
                  <a:pt x="322127" y="376930"/>
                  <a:pt x="314427" y="351906"/>
                </a:cubicBezTo>
                <a:lnTo>
                  <a:pt x="296726" y="307655"/>
                </a:lnTo>
                <a:lnTo>
                  <a:pt x="312139" y="309596"/>
                </a:lnTo>
                <a:cubicBezTo>
                  <a:pt x="327682" y="313807"/>
                  <a:pt x="343879" y="321889"/>
                  <a:pt x="357956" y="329174"/>
                </a:cubicBezTo>
                <a:cubicBezTo>
                  <a:pt x="381237" y="341238"/>
                  <a:pt x="403435" y="344425"/>
                  <a:pt x="434297" y="329174"/>
                </a:cubicBezTo>
                <a:cubicBezTo>
                  <a:pt x="406324" y="319841"/>
                  <a:pt x="384846" y="311645"/>
                  <a:pt x="362829" y="305953"/>
                </a:cubicBezTo>
                <a:cubicBezTo>
                  <a:pt x="345323" y="301400"/>
                  <a:pt x="387012" y="282960"/>
                  <a:pt x="408307" y="285237"/>
                </a:cubicBezTo>
                <a:cubicBezTo>
                  <a:pt x="438085" y="288423"/>
                  <a:pt x="421302" y="276586"/>
                  <a:pt x="416248" y="260195"/>
                </a:cubicBezTo>
                <a:cubicBezTo>
                  <a:pt x="410835" y="242665"/>
                  <a:pt x="426897" y="237203"/>
                  <a:pt x="437003" y="240844"/>
                </a:cubicBezTo>
                <a:cubicBezTo>
                  <a:pt x="475803" y="255187"/>
                  <a:pt x="514425" y="229917"/>
                  <a:pt x="554491" y="250407"/>
                </a:cubicBezTo>
                <a:cubicBezTo>
                  <a:pt x="544384" y="199867"/>
                  <a:pt x="522546" y="177784"/>
                  <a:pt x="476887" y="170726"/>
                </a:cubicBezTo>
                <a:cubicBezTo>
                  <a:pt x="459741" y="167996"/>
                  <a:pt x="441876" y="172093"/>
                  <a:pt x="427076" y="157522"/>
                </a:cubicBezTo>
                <a:cubicBezTo>
                  <a:pt x="418594" y="149101"/>
                  <a:pt x="409030" y="139084"/>
                  <a:pt x="415707" y="123603"/>
                </a:cubicBezTo>
                <a:cubicBezTo>
                  <a:pt x="420400" y="112674"/>
                  <a:pt x="430506" y="112674"/>
                  <a:pt x="438808" y="116318"/>
                </a:cubicBezTo>
                <a:cubicBezTo>
                  <a:pt x="475984" y="132483"/>
                  <a:pt x="514786" y="138400"/>
                  <a:pt x="553586" y="144320"/>
                </a:cubicBezTo>
                <a:cubicBezTo>
                  <a:pt x="559543" y="145230"/>
                  <a:pt x="566220" y="148191"/>
                  <a:pt x="572898" y="133164"/>
                </a:cubicBezTo>
                <a:cubicBezTo>
                  <a:pt x="500349" y="108805"/>
                  <a:pt x="431408" y="74202"/>
                  <a:pt x="356874" y="60770"/>
                </a:cubicBezTo>
                <a:cubicBezTo>
                  <a:pt x="357956" y="54397"/>
                  <a:pt x="359038" y="48022"/>
                  <a:pt x="360122" y="41649"/>
                </a:cubicBezTo>
                <a:cubicBezTo>
                  <a:pt x="418413" y="50753"/>
                  <a:pt x="476707" y="59859"/>
                  <a:pt x="550338" y="71243"/>
                </a:cubicBezTo>
                <a:cubicBezTo>
                  <a:pt x="505041" y="35045"/>
                  <a:pt x="462269" y="47111"/>
                  <a:pt x="428701" y="15013"/>
                </a:cubicBezTo>
                <a:cubicBezTo>
                  <a:pt x="435018" y="2833"/>
                  <a:pt x="442643" y="-241"/>
                  <a:pt x="450539" y="15"/>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8C42702-020D-47FE-A15F-E1ACC45E92E8}"/>
              </a:ext>
            </a:extLst>
          </p:cNvPr>
          <p:cNvPicPr/>
          <p:nvPr/>
        </p:nvPicPr>
        <p:blipFill rotWithShape="1">
          <a:blip r:embed="rId5"/>
          <a:srcRect t="21755" r="-2" b="4824"/>
          <a:stretch/>
        </p:blipFill>
        <p:spPr>
          <a:xfrm>
            <a:off x="92747" y="7543"/>
            <a:ext cx="5201636" cy="2753284"/>
          </a:xfrm>
          <a:custGeom>
            <a:avLst/>
            <a:gdLst/>
            <a:ahLst/>
            <a:cxnLst/>
            <a:rect l="l" t="t" r="r" b="b"/>
            <a:pathLst>
              <a:path w="4980517" h="2440831">
                <a:moveTo>
                  <a:pt x="287929" y="0"/>
                </a:moveTo>
                <a:lnTo>
                  <a:pt x="4817890" y="0"/>
                </a:lnTo>
                <a:lnTo>
                  <a:pt x="4816841" y="3177"/>
                </a:lnTo>
                <a:cubicBezTo>
                  <a:pt x="4816707" y="6109"/>
                  <a:pt x="4816908" y="9403"/>
                  <a:pt x="4816641" y="12038"/>
                </a:cubicBezTo>
                <a:cubicBezTo>
                  <a:pt x="4834033" y="20468"/>
                  <a:pt x="4854369" y="-611"/>
                  <a:pt x="4874703" y="22050"/>
                </a:cubicBezTo>
                <a:cubicBezTo>
                  <a:pt x="4786137" y="121645"/>
                  <a:pt x="4651010" y="146147"/>
                  <a:pt x="4528727" y="220979"/>
                </a:cubicBezTo>
                <a:cubicBezTo>
                  <a:pt x="4627731" y="245745"/>
                  <a:pt x="4687133" y="159323"/>
                  <a:pt x="4759914" y="170389"/>
                </a:cubicBezTo>
                <a:cubicBezTo>
                  <a:pt x="4796305" y="197528"/>
                  <a:pt x="4688204" y="241003"/>
                  <a:pt x="4791221" y="253914"/>
                </a:cubicBezTo>
                <a:cubicBezTo>
                  <a:pt x="4746534" y="277627"/>
                  <a:pt x="4713355" y="300811"/>
                  <a:pt x="4682585" y="328215"/>
                </a:cubicBezTo>
                <a:cubicBezTo>
                  <a:pt x="4627731" y="377223"/>
                  <a:pt x="4617028" y="409367"/>
                  <a:pt x="4642449" y="475239"/>
                </a:cubicBezTo>
                <a:cubicBezTo>
                  <a:pt x="4659039" y="518450"/>
                  <a:pt x="4683387" y="558237"/>
                  <a:pt x="4661983" y="609614"/>
                </a:cubicBezTo>
                <a:cubicBezTo>
                  <a:pt x="4646998" y="644922"/>
                  <a:pt x="4652885" y="668107"/>
                  <a:pt x="4708539" y="652298"/>
                </a:cubicBezTo>
                <a:cubicBezTo>
                  <a:pt x="4768476" y="635435"/>
                  <a:pt x="4790952" y="667053"/>
                  <a:pt x="4775969" y="728971"/>
                </a:cubicBezTo>
                <a:cubicBezTo>
                  <a:pt x="4766336" y="768758"/>
                  <a:pt x="4776506" y="780877"/>
                  <a:pt x="4817710" y="776398"/>
                </a:cubicBezTo>
                <a:cubicBezTo>
                  <a:pt x="4863199" y="771392"/>
                  <a:pt x="4906546" y="745306"/>
                  <a:pt x="4962737" y="757955"/>
                </a:cubicBezTo>
                <a:cubicBezTo>
                  <a:pt x="4917786" y="830149"/>
                  <a:pt x="4821724" y="809597"/>
                  <a:pt x="4769279" y="878367"/>
                </a:cubicBezTo>
                <a:cubicBezTo>
                  <a:pt x="4831892" y="878629"/>
                  <a:pt x="4879788" y="878367"/>
                  <a:pt x="4926079" y="863347"/>
                </a:cubicBezTo>
                <a:cubicBezTo>
                  <a:pt x="4945346" y="857286"/>
                  <a:pt x="4966484" y="850965"/>
                  <a:pt x="4977186" y="871779"/>
                </a:cubicBezTo>
                <a:cubicBezTo>
                  <a:pt x="4989762" y="896809"/>
                  <a:pt x="4963808" y="906295"/>
                  <a:pt x="4948019" y="910774"/>
                </a:cubicBezTo>
                <a:cubicBezTo>
                  <a:pt x="4903602" y="923421"/>
                  <a:pt x="4869621" y="953458"/>
                  <a:pt x="4832963" y="976907"/>
                </a:cubicBezTo>
                <a:cubicBezTo>
                  <a:pt x="4752423" y="1028288"/>
                  <a:pt x="4664121" y="1071235"/>
                  <a:pt x="4595889" y="1156077"/>
                </a:cubicBezTo>
                <a:cubicBezTo>
                  <a:pt x="4681783" y="1134471"/>
                  <a:pt x="4745733" y="1084147"/>
                  <a:pt x="4825471" y="1073871"/>
                </a:cubicBezTo>
                <a:cubicBezTo>
                  <a:pt x="4756436" y="1151071"/>
                  <a:pt x="4667600" y="1201922"/>
                  <a:pt x="4583583" y="1258044"/>
                </a:cubicBezTo>
                <a:cubicBezTo>
                  <a:pt x="4559500" y="1273853"/>
                  <a:pt x="4535151" y="1284656"/>
                  <a:pt x="4529799" y="1319171"/>
                </a:cubicBezTo>
                <a:cubicBezTo>
                  <a:pt x="4519362" y="1386097"/>
                  <a:pt x="4488056" y="1441427"/>
                  <a:pt x="4421163" y="1470936"/>
                </a:cubicBezTo>
                <a:cubicBezTo>
                  <a:pt x="4420628" y="1471202"/>
                  <a:pt x="4424373" y="1481215"/>
                  <a:pt x="4426515" y="1488062"/>
                </a:cubicBezTo>
                <a:cubicBezTo>
                  <a:pt x="4467453" y="1490172"/>
                  <a:pt x="4499829" y="1450649"/>
                  <a:pt x="4552008" y="1463559"/>
                </a:cubicBezTo>
                <a:cubicBezTo>
                  <a:pt x="4501970" y="1517309"/>
                  <a:pt x="4460227" y="1565528"/>
                  <a:pt x="4389321" y="1591086"/>
                </a:cubicBezTo>
                <a:cubicBezTo>
                  <a:pt x="4332594" y="1611373"/>
                  <a:pt x="4262490" y="1623230"/>
                  <a:pt x="4221282" y="1689099"/>
                </a:cubicBezTo>
                <a:cubicBezTo>
                  <a:pt x="4269178" y="1702012"/>
                  <a:pt x="4304768" y="1685677"/>
                  <a:pt x="4340623" y="1674082"/>
                </a:cubicBezTo>
                <a:cubicBezTo>
                  <a:pt x="4395475" y="1656165"/>
                  <a:pt x="4449794" y="1635878"/>
                  <a:pt x="4504647" y="1617960"/>
                </a:cubicBezTo>
                <a:cubicBezTo>
                  <a:pt x="4525518" y="1611110"/>
                  <a:pt x="4548262" y="1606365"/>
                  <a:pt x="4561640" y="1639039"/>
                </a:cubicBezTo>
                <a:cubicBezTo>
                  <a:pt x="4491801" y="1645890"/>
                  <a:pt x="4450060" y="1690154"/>
                  <a:pt x="4406179" y="1731784"/>
                </a:cubicBezTo>
                <a:cubicBezTo>
                  <a:pt x="4381561" y="1755234"/>
                  <a:pt x="4361492" y="1786589"/>
                  <a:pt x="4317076" y="1774733"/>
                </a:cubicBezTo>
                <a:cubicBezTo>
                  <a:pt x="4293796" y="1768410"/>
                  <a:pt x="4279080" y="1786061"/>
                  <a:pt x="4281490" y="1807667"/>
                </a:cubicBezTo>
                <a:cubicBezTo>
                  <a:pt x="4290317" y="1883815"/>
                  <a:pt x="4236000" y="1910425"/>
                  <a:pt x="4179809" y="1925180"/>
                </a:cubicBezTo>
                <a:cubicBezTo>
                  <a:pt x="4073313" y="1952846"/>
                  <a:pt x="3984744" y="2017925"/>
                  <a:pt x="3881194" y="2053496"/>
                </a:cubicBezTo>
                <a:cubicBezTo>
                  <a:pt x="3780584" y="2088012"/>
                  <a:pt x="3702720" y="2169955"/>
                  <a:pt x="3601845" y="2212904"/>
                </a:cubicBezTo>
                <a:cubicBezTo>
                  <a:pt x="3528795" y="2243995"/>
                  <a:pt x="3458958" y="2284043"/>
                  <a:pt x="3383767" y="2312235"/>
                </a:cubicBezTo>
                <a:cubicBezTo>
                  <a:pt x="3205831" y="2378897"/>
                  <a:pt x="3024414" y="2432384"/>
                  <a:pt x="2832561" y="2440024"/>
                </a:cubicBezTo>
                <a:cubicBezTo>
                  <a:pt x="2674156" y="2446085"/>
                  <a:pt x="1300154" y="2440289"/>
                  <a:pt x="741989" y="1573170"/>
                </a:cubicBezTo>
                <a:cubicBezTo>
                  <a:pt x="731286" y="1568953"/>
                  <a:pt x="719246" y="1557887"/>
                  <a:pt x="715500" y="1547347"/>
                </a:cubicBezTo>
                <a:cubicBezTo>
                  <a:pt x="697572" y="1498075"/>
                  <a:pt x="653689" y="1476733"/>
                  <a:pt x="614088" y="1450123"/>
                </a:cubicBezTo>
                <a:cubicBezTo>
                  <a:pt x="579303" y="1426672"/>
                  <a:pt x="542376" y="1402169"/>
                  <a:pt x="527927" y="1362645"/>
                </a:cubicBezTo>
                <a:cubicBezTo>
                  <a:pt x="508929" y="1309949"/>
                  <a:pt x="562979" y="1353160"/>
                  <a:pt x="572881" y="1333136"/>
                </a:cubicBezTo>
                <a:cubicBezTo>
                  <a:pt x="552277" y="1305735"/>
                  <a:pt x="520434" y="1280703"/>
                  <a:pt x="512140" y="1249612"/>
                </a:cubicBezTo>
                <a:cubicBezTo>
                  <a:pt x="481905" y="1137368"/>
                  <a:pt x="416616" y="1055689"/>
                  <a:pt x="318951" y="992190"/>
                </a:cubicBezTo>
                <a:cubicBezTo>
                  <a:pt x="290855" y="974010"/>
                  <a:pt x="272393" y="940811"/>
                  <a:pt x="234131" y="935543"/>
                </a:cubicBezTo>
                <a:cubicBezTo>
                  <a:pt x="149040" y="923949"/>
                  <a:pt x="175798" y="833311"/>
                  <a:pt x="130844" y="792998"/>
                </a:cubicBezTo>
                <a:cubicBezTo>
                  <a:pt x="122282" y="785355"/>
                  <a:pt x="114523" y="770339"/>
                  <a:pt x="116127" y="760064"/>
                </a:cubicBezTo>
                <a:cubicBezTo>
                  <a:pt x="118534" y="745306"/>
                  <a:pt x="128704" y="731343"/>
                  <a:pt x="137266" y="718168"/>
                </a:cubicBezTo>
                <a:cubicBezTo>
                  <a:pt x="146097" y="704995"/>
                  <a:pt x="159474" y="693400"/>
                  <a:pt x="153053" y="676011"/>
                </a:cubicBezTo>
                <a:cubicBezTo>
                  <a:pt x="150380" y="668898"/>
                  <a:pt x="152250" y="644130"/>
                  <a:pt x="132450" y="663627"/>
                </a:cubicBezTo>
                <a:cubicBezTo>
                  <a:pt x="78133" y="717115"/>
                  <a:pt x="46557" y="666528"/>
                  <a:pt x="0" y="642286"/>
                </a:cubicBezTo>
                <a:cubicBezTo>
                  <a:pt x="37460" y="617254"/>
                  <a:pt x="71175" y="599602"/>
                  <a:pt x="76795" y="562188"/>
                </a:cubicBezTo>
                <a:cubicBezTo>
                  <a:pt x="88300" y="484987"/>
                  <a:pt x="137532" y="449681"/>
                  <a:pt x="212187" y="442830"/>
                </a:cubicBezTo>
                <a:cubicBezTo>
                  <a:pt x="184627" y="368265"/>
                  <a:pt x="184627" y="368265"/>
                  <a:pt x="273730" y="357988"/>
                </a:cubicBezTo>
                <a:cubicBezTo>
                  <a:pt x="239480" y="310562"/>
                  <a:pt x="239480" y="298442"/>
                  <a:pt x="280956" y="282106"/>
                </a:cubicBezTo>
                <a:cubicBezTo>
                  <a:pt x="320824" y="266560"/>
                  <a:pt x="364973" y="261290"/>
                  <a:pt x="401900" y="237315"/>
                </a:cubicBezTo>
                <a:cubicBezTo>
                  <a:pt x="367917" y="176713"/>
                  <a:pt x="358285" y="106364"/>
                  <a:pt x="288180" y="76852"/>
                </a:cubicBezTo>
                <a:cubicBezTo>
                  <a:pt x="277209" y="72374"/>
                  <a:pt x="269717" y="54193"/>
                  <a:pt x="276673" y="43654"/>
                </a:cubicBezTo>
                <a:cubicBezTo>
                  <a:pt x="283028" y="34103"/>
                  <a:pt x="285520" y="22412"/>
                  <a:pt x="286921" y="10118"/>
                </a:cubicBezTo>
                <a:close/>
              </a:path>
            </a:pathLst>
          </a:custGeom>
        </p:spPr>
      </p:pic>
      <p:pic>
        <p:nvPicPr>
          <p:cNvPr id="15" name="Picture 4" descr="15 Best Things to do in Delhi(NCR) - Vogue Traveller">
            <a:extLst>
              <a:ext uri="{FF2B5EF4-FFF2-40B4-BE49-F238E27FC236}">
                <a16:creationId xmlns:a16="http://schemas.microsoft.com/office/drawing/2014/main" id="{B90C2AF1-47A9-4086-902D-8F88D587BF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922" r="26266" b="-1"/>
          <a:stretch/>
        </p:blipFill>
        <p:spPr bwMode="auto">
          <a:xfrm>
            <a:off x="7580372" y="-26495"/>
            <a:ext cx="4611630" cy="4642915"/>
          </a:xfrm>
          <a:custGeom>
            <a:avLst/>
            <a:gdLst/>
            <a:ahLst/>
            <a:cxnLst/>
            <a:rect l="l" t="t" r="r" b="b"/>
            <a:pathLst>
              <a:path w="3635653" h="3660327">
                <a:moveTo>
                  <a:pt x="402121" y="0"/>
                </a:moveTo>
                <a:lnTo>
                  <a:pt x="3635653" y="0"/>
                </a:lnTo>
                <a:lnTo>
                  <a:pt x="3635653" y="3605403"/>
                </a:lnTo>
                <a:lnTo>
                  <a:pt x="3616543" y="3610878"/>
                </a:lnTo>
                <a:cubicBezTo>
                  <a:pt x="3510165" y="3637200"/>
                  <a:pt x="3401766" y="3654952"/>
                  <a:pt x="3290337" y="3659389"/>
                </a:cubicBezTo>
                <a:cubicBezTo>
                  <a:pt x="3106332" y="3666430"/>
                  <a:pt x="1510274" y="3659697"/>
                  <a:pt x="861903" y="2652440"/>
                </a:cubicBezTo>
                <a:cubicBezTo>
                  <a:pt x="849470" y="2647542"/>
                  <a:pt x="835485" y="2634687"/>
                  <a:pt x="831133" y="2622444"/>
                </a:cubicBezTo>
                <a:cubicBezTo>
                  <a:pt x="810307" y="2565210"/>
                  <a:pt x="759333" y="2540419"/>
                  <a:pt x="713332" y="2509507"/>
                </a:cubicBezTo>
                <a:cubicBezTo>
                  <a:pt x="672925" y="2482267"/>
                  <a:pt x="630030" y="2453803"/>
                  <a:pt x="613246" y="2407892"/>
                </a:cubicBezTo>
                <a:cubicBezTo>
                  <a:pt x="591178" y="2346680"/>
                  <a:pt x="653963" y="2396875"/>
                  <a:pt x="665465" y="2373614"/>
                </a:cubicBezTo>
                <a:cubicBezTo>
                  <a:pt x="641532" y="2341785"/>
                  <a:pt x="604543" y="2312707"/>
                  <a:pt x="594908" y="2276592"/>
                </a:cubicBezTo>
                <a:cubicBezTo>
                  <a:pt x="559787" y="2146208"/>
                  <a:pt x="483946" y="2051328"/>
                  <a:pt x="370497" y="1977567"/>
                </a:cubicBezTo>
                <a:cubicBezTo>
                  <a:pt x="337860" y="1956449"/>
                  <a:pt x="316415" y="1917884"/>
                  <a:pt x="271969" y="1911765"/>
                </a:cubicBezTo>
                <a:cubicBezTo>
                  <a:pt x="173127" y="1898297"/>
                  <a:pt x="204209" y="1793011"/>
                  <a:pt x="151990" y="1746183"/>
                </a:cubicBezTo>
                <a:cubicBezTo>
                  <a:pt x="142044" y="1737306"/>
                  <a:pt x="133031" y="1719862"/>
                  <a:pt x="134895" y="1707927"/>
                </a:cubicBezTo>
                <a:cubicBezTo>
                  <a:pt x="137691" y="1690784"/>
                  <a:pt x="149504" y="1674564"/>
                  <a:pt x="159450" y="1659260"/>
                </a:cubicBezTo>
                <a:cubicBezTo>
                  <a:pt x="169707" y="1643958"/>
                  <a:pt x="185247" y="1630489"/>
                  <a:pt x="177788" y="1610290"/>
                </a:cubicBezTo>
                <a:cubicBezTo>
                  <a:pt x="174683" y="1602027"/>
                  <a:pt x="176855" y="1573257"/>
                  <a:pt x="153855" y="1595904"/>
                </a:cubicBezTo>
                <a:cubicBezTo>
                  <a:pt x="90759" y="1658037"/>
                  <a:pt x="54081" y="1599274"/>
                  <a:pt x="0" y="1571114"/>
                </a:cubicBezTo>
                <a:cubicBezTo>
                  <a:pt x="43514" y="1542037"/>
                  <a:pt x="82677" y="1521532"/>
                  <a:pt x="89205" y="1478072"/>
                </a:cubicBezTo>
                <a:cubicBezTo>
                  <a:pt x="102570" y="1388394"/>
                  <a:pt x="159758" y="1347382"/>
                  <a:pt x="246479" y="1339424"/>
                </a:cubicBezTo>
                <a:cubicBezTo>
                  <a:pt x="214465" y="1252808"/>
                  <a:pt x="214465" y="1252808"/>
                  <a:pt x="317968" y="1240870"/>
                </a:cubicBezTo>
                <a:cubicBezTo>
                  <a:pt x="278183" y="1185780"/>
                  <a:pt x="278183" y="1171701"/>
                  <a:pt x="326361" y="1152725"/>
                </a:cubicBezTo>
                <a:cubicBezTo>
                  <a:pt x="372673" y="1134666"/>
                  <a:pt x="423957" y="1128545"/>
                  <a:pt x="466852" y="1100695"/>
                </a:cubicBezTo>
                <a:cubicBezTo>
                  <a:pt x="427377" y="1030299"/>
                  <a:pt x="416187" y="948581"/>
                  <a:pt x="334753" y="914300"/>
                </a:cubicBezTo>
                <a:cubicBezTo>
                  <a:pt x="322010" y="909097"/>
                  <a:pt x="313307" y="887979"/>
                  <a:pt x="321386" y="875737"/>
                </a:cubicBezTo>
                <a:cubicBezTo>
                  <a:pt x="350915" y="831359"/>
                  <a:pt x="308644" y="747189"/>
                  <a:pt x="400645" y="737702"/>
                </a:cubicBezTo>
                <a:cubicBezTo>
                  <a:pt x="412147" y="736784"/>
                  <a:pt x="422716" y="727601"/>
                  <a:pt x="413701" y="715664"/>
                </a:cubicBezTo>
                <a:cubicBezTo>
                  <a:pt x="382618" y="674041"/>
                  <a:pt x="420228" y="676794"/>
                  <a:pt x="442916" y="671592"/>
                </a:cubicBezTo>
                <a:cubicBezTo>
                  <a:pt x="470270" y="665166"/>
                  <a:pt x="501352" y="683528"/>
                  <a:pt x="526840" y="660880"/>
                </a:cubicBezTo>
                <a:cubicBezTo>
                  <a:pt x="520932" y="637006"/>
                  <a:pt x="498866" y="637312"/>
                  <a:pt x="483325" y="629661"/>
                </a:cubicBezTo>
                <a:cubicBezTo>
                  <a:pt x="437945" y="607624"/>
                  <a:pt x="400956" y="581304"/>
                  <a:pt x="398780" y="524068"/>
                </a:cubicBezTo>
                <a:cubicBezTo>
                  <a:pt x="397228" y="477853"/>
                  <a:pt x="392254" y="437148"/>
                  <a:pt x="455041" y="423067"/>
                </a:cubicBezTo>
                <a:cubicBezTo>
                  <a:pt x="481149" y="417251"/>
                  <a:pt x="473687" y="383892"/>
                  <a:pt x="458768" y="367363"/>
                </a:cubicBezTo>
                <a:cubicBezTo>
                  <a:pt x="432038" y="337982"/>
                  <a:pt x="409972" y="298806"/>
                  <a:pt x="363968" y="296052"/>
                </a:cubicBezTo>
                <a:cubicBezTo>
                  <a:pt x="335995" y="294216"/>
                  <a:pt x="314548" y="281971"/>
                  <a:pt x="292481" y="267894"/>
                </a:cubicBezTo>
                <a:cubicBezTo>
                  <a:pt x="276630" y="257791"/>
                  <a:pt x="257670" y="249223"/>
                  <a:pt x="259533" y="227493"/>
                </a:cubicBezTo>
                <a:cubicBezTo>
                  <a:pt x="261399" y="206680"/>
                  <a:pt x="279736" y="198111"/>
                  <a:pt x="298387" y="193826"/>
                </a:cubicBezTo>
                <a:cubicBezTo>
                  <a:pt x="360552" y="180054"/>
                  <a:pt x="418983" y="159853"/>
                  <a:pt x="470893" y="113638"/>
                </a:cubicBezTo>
                <a:cubicBezTo>
                  <a:pt x="436390" y="89152"/>
                  <a:pt x="403444" y="71400"/>
                  <a:pt x="377957" y="46608"/>
                </a:cubicBezTo>
                <a:cubicBezTo>
                  <a:pt x="370264" y="39110"/>
                  <a:pt x="371678" y="29598"/>
                  <a:pt x="380092" y="18562"/>
                </a:cubicBezTo>
                <a:close/>
              </a:path>
            </a:pathLst>
          </a:cu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B16DED-9CDF-4A52-B9C4-C13289C0E827}"/>
              </a:ext>
            </a:extLst>
          </p:cNvPr>
          <p:cNvSpPr txBox="1"/>
          <p:nvPr/>
        </p:nvSpPr>
        <p:spPr>
          <a:xfrm>
            <a:off x="8534401" y="185787"/>
            <a:ext cx="2385376" cy="1200329"/>
          </a:xfrm>
          <a:prstGeom prst="rect">
            <a:avLst/>
          </a:prstGeom>
          <a:noFill/>
        </p:spPr>
        <p:txBody>
          <a:bodyPr wrap="square" rtlCol="0">
            <a:spAutoFit/>
          </a:bodyPr>
          <a:lstStyle/>
          <a:p>
            <a:pPr>
              <a:spcAft>
                <a:spcPts val="600"/>
              </a:spcAft>
            </a:pPr>
            <a:r>
              <a:rPr lang="en-US" sz="7200" b="1" dirty="0">
                <a:latin typeface="Chiller" panose="04020404031007020602" pitchFamily="82" charset="0"/>
              </a:rPr>
              <a:t>DELHI</a:t>
            </a:r>
          </a:p>
        </p:txBody>
      </p:sp>
      <p:sp>
        <p:nvSpPr>
          <p:cNvPr id="21" name="Rectangle 20">
            <a:extLst>
              <a:ext uri="{FF2B5EF4-FFF2-40B4-BE49-F238E27FC236}">
                <a16:creationId xmlns:a16="http://schemas.microsoft.com/office/drawing/2014/main" id="{6BBAE443-B732-4324-9FDC-86A57471B437}"/>
              </a:ext>
            </a:extLst>
          </p:cNvPr>
          <p:cNvSpPr/>
          <p:nvPr/>
        </p:nvSpPr>
        <p:spPr>
          <a:xfrm rot="21415687">
            <a:off x="11125198" y="3712542"/>
            <a:ext cx="1056158" cy="394228"/>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peech Bubble: Oval 6">
            <a:extLst>
              <a:ext uri="{FF2B5EF4-FFF2-40B4-BE49-F238E27FC236}">
                <a16:creationId xmlns:a16="http://schemas.microsoft.com/office/drawing/2014/main" id="{BB6A8DC5-B6E2-4727-BBBD-D0AE1ABBD0C7}"/>
              </a:ext>
            </a:extLst>
          </p:cNvPr>
          <p:cNvSpPr/>
          <p:nvPr/>
        </p:nvSpPr>
        <p:spPr>
          <a:xfrm>
            <a:off x="5848334" y="3350138"/>
            <a:ext cx="1069302" cy="808573"/>
          </a:xfrm>
          <a:prstGeom prst="wedgeEllipseCallout">
            <a:avLst>
              <a:gd name="adj1" fmla="val -88303"/>
              <a:gd name="adj2" fmla="val -114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What’s Mum Doing ?</a:t>
            </a:r>
          </a:p>
        </p:txBody>
      </p:sp>
    </p:spTree>
    <p:extLst>
      <p:ext uri="{BB962C8B-B14F-4D97-AF65-F5344CB8AC3E}">
        <p14:creationId xmlns:p14="http://schemas.microsoft.com/office/powerpoint/2010/main" val="203401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randombar(horizontal)">
                                      <p:cBhvr>
                                        <p:cTn id="14" dur="500"/>
                                        <p:tgtEl>
                                          <p:spTgt spid="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randombar(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Effect transition="in" filter="barn(inVertical)">
                                      <p:cBhvr>
                                        <p:cTn id="30" dur="500"/>
                                        <p:tgtEl>
                                          <p:spTgt spid="307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2" name="Rectangle 7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3" name="Rectangle 7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AE8CC26-D769-4E56-9F1B-AE592009C49C}"/>
              </a:ext>
            </a:extLst>
          </p:cNvPr>
          <p:cNvSpPr>
            <a:spLocks noGrp="1"/>
          </p:cNvSpPr>
          <p:nvPr>
            <p:ph type="title"/>
          </p:nvPr>
        </p:nvSpPr>
        <p:spPr>
          <a:xfrm>
            <a:off x="848366" y="132771"/>
            <a:ext cx="4399267" cy="1201532"/>
          </a:xfrm>
        </p:spPr>
        <p:txBody>
          <a:bodyPr vert="horz" lIns="91440" tIns="45720" rIns="91440" bIns="45720" rtlCol="0" anchor="ctr">
            <a:normAutofit/>
          </a:bodyPr>
          <a:lstStyle/>
          <a:p>
            <a:r>
              <a:rPr lang="en-US" sz="4000" i="0" dirty="0">
                <a:latin typeface="Comic Sans MS" panose="030F0702030302020204" pitchFamily="66" charset="0"/>
              </a:rPr>
              <a:t>POSITIONING </a:t>
            </a:r>
          </a:p>
        </p:txBody>
      </p:sp>
      <p:sp>
        <p:nvSpPr>
          <p:cNvPr id="25" name="Content Placeholder 2">
            <a:extLst>
              <a:ext uri="{FF2B5EF4-FFF2-40B4-BE49-F238E27FC236}">
                <a16:creationId xmlns:a16="http://schemas.microsoft.com/office/drawing/2014/main" id="{39D6ED4C-447B-446F-911C-52D3CCAC3602}"/>
              </a:ext>
            </a:extLst>
          </p:cNvPr>
          <p:cNvSpPr>
            <a:spLocks noGrp="1"/>
          </p:cNvSpPr>
          <p:nvPr>
            <p:ph idx="1"/>
          </p:nvPr>
        </p:nvSpPr>
        <p:spPr>
          <a:xfrm>
            <a:off x="734759" y="1204779"/>
            <a:ext cx="4869216" cy="5059869"/>
          </a:xfrm>
        </p:spPr>
        <p:txBody>
          <a:bodyPr>
            <a:noAutofit/>
          </a:bodyPr>
          <a:lstStyle/>
          <a:p>
            <a:pPr>
              <a:buFont typeface="Wingdings" panose="05000000000000000000" pitchFamily="2" charset="2"/>
              <a:buChar char="§"/>
            </a:pPr>
            <a:r>
              <a:rPr lang="en-US" sz="1600" dirty="0">
                <a:latin typeface="Comic Sans MS" panose="030F0702030302020204" pitchFamily="66" charset="0"/>
              </a:rPr>
              <a:t>Positioning the product – “Hello Doorbell” as smart device overcoming the traditional way of answering the doorbell.</a:t>
            </a:r>
          </a:p>
          <a:p>
            <a:pPr>
              <a:buFont typeface="Wingdings" panose="05000000000000000000" pitchFamily="2" charset="2"/>
              <a:buChar char="§"/>
            </a:pPr>
            <a:r>
              <a:rPr lang="en-US" sz="1600" dirty="0">
                <a:latin typeface="Comic Sans MS" panose="030F0702030302020204" pitchFamily="66" charset="0"/>
              </a:rPr>
              <a:t>Positioning the product for the upper middle-class families as a secure, bot-guard appliance.</a:t>
            </a:r>
          </a:p>
          <a:p>
            <a:pPr>
              <a:buFont typeface="Wingdings" panose="05000000000000000000" pitchFamily="2" charset="2"/>
              <a:buChar char="§"/>
            </a:pPr>
            <a:r>
              <a:rPr lang="en-US" sz="1600" dirty="0">
                <a:latin typeface="Comic Sans MS" panose="030F0702030302020204" pitchFamily="66" charset="0"/>
              </a:rPr>
              <a:t>After considering our competitors, we have improvised the features like camera resolution, 180° wide angle view and much better two-way communication to resolve the pain points faced using competitor device</a:t>
            </a:r>
          </a:p>
          <a:p>
            <a:pPr>
              <a:buFont typeface="Wingdings" panose="05000000000000000000" pitchFamily="2" charset="2"/>
              <a:buChar char="§"/>
            </a:pPr>
            <a:r>
              <a:rPr lang="en-US" sz="1600" dirty="0">
                <a:latin typeface="Comic Sans MS" panose="030F0702030302020204" pitchFamily="66" charset="0"/>
              </a:rPr>
              <a:t>“Neighborhood Watch” – Alerts neighbors about any suspicious activity. </a:t>
            </a:r>
          </a:p>
          <a:p>
            <a:pPr>
              <a:buFont typeface="Wingdings" panose="05000000000000000000" pitchFamily="2" charset="2"/>
              <a:buChar char="§"/>
            </a:pPr>
            <a:r>
              <a:rPr lang="en-US" sz="1600" dirty="0">
                <a:latin typeface="Comic Sans MS" panose="030F0702030302020204" pitchFamily="66" charset="0"/>
              </a:rPr>
              <a:t>Easy to install the device and use the application.</a:t>
            </a:r>
          </a:p>
          <a:p>
            <a:pPr>
              <a:buFont typeface="Wingdings" panose="05000000000000000000" pitchFamily="2" charset="2"/>
              <a:buChar char="§"/>
            </a:pPr>
            <a:r>
              <a:rPr lang="en-US" sz="1600" dirty="0">
                <a:latin typeface="Comic Sans MS" panose="030F0702030302020204" pitchFamily="66" charset="0"/>
              </a:rPr>
              <a:t>We provide not only live recording, but also recorded videos can be accessed at any point of time via micro SD card or recording in cloud </a:t>
            </a:r>
          </a:p>
          <a:p>
            <a:pPr>
              <a:buFont typeface="Wingdings" panose="05000000000000000000" pitchFamily="2" charset="2"/>
              <a:buChar char="§"/>
            </a:pPr>
            <a:r>
              <a:rPr lang="en-US" sz="1600" dirty="0">
                <a:latin typeface="Comic Sans MS" panose="030F0702030302020204" pitchFamily="66" charset="0"/>
              </a:rPr>
              <a:t>Easy Maintenance.</a:t>
            </a:r>
          </a:p>
        </p:txBody>
      </p:sp>
      <p:pic>
        <p:nvPicPr>
          <p:cNvPr id="1026" name="Picture 2" descr="How to Replace a Doorbell: 12 Steps (with Pictures) - wikiHow">
            <a:extLst>
              <a:ext uri="{FF2B5EF4-FFF2-40B4-BE49-F238E27FC236}">
                <a16:creationId xmlns:a16="http://schemas.microsoft.com/office/drawing/2014/main" id="{4C0F853A-ED15-4286-BFBB-D0C8C1C30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292100"/>
            <a:ext cx="3214039" cy="241053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E88C961C-BDF9-49C3-B4A8-5855655609B2}"/>
              </a:ext>
            </a:extLst>
          </p:cNvPr>
          <p:cNvSpPr/>
          <p:nvPr/>
        </p:nvSpPr>
        <p:spPr>
          <a:xfrm>
            <a:off x="6115310" y="1743338"/>
            <a:ext cx="1398714" cy="407504"/>
          </a:xfrm>
          <a:prstGeom prst="wedgeEllipseCallout">
            <a:avLst>
              <a:gd name="adj1" fmla="val 34593"/>
              <a:gd name="adj2" fmla="val -1033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mic Sans MS" panose="030F0702030302020204" pitchFamily="66" charset="0"/>
              </a:rPr>
              <a:t>Who is it ?</a:t>
            </a:r>
          </a:p>
        </p:txBody>
      </p:sp>
      <p:pic>
        <p:nvPicPr>
          <p:cNvPr id="5" name="Picture 4">
            <a:extLst>
              <a:ext uri="{FF2B5EF4-FFF2-40B4-BE49-F238E27FC236}">
                <a16:creationId xmlns:a16="http://schemas.microsoft.com/office/drawing/2014/main" id="{1FC84C6C-CECC-41C1-AA20-3D8DF2FA92B1}"/>
              </a:ext>
            </a:extLst>
          </p:cNvPr>
          <p:cNvPicPr>
            <a:picLocks noChangeAspect="1"/>
          </p:cNvPicPr>
          <p:nvPr/>
        </p:nvPicPr>
        <p:blipFill>
          <a:blip r:embed="rId4"/>
          <a:stretch>
            <a:fillRect/>
          </a:stretch>
        </p:blipFill>
        <p:spPr>
          <a:xfrm>
            <a:off x="6588026" y="3074838"/>
            <a:ext cx="4594961" cy="2580639"/>
          </a:xfrm>
          <a:prstGeom prst="rect">
            <a:avLst/>
          </a:prstGeom>
        </p:spPr>
      </p:pic>
      <p:sp>
        <p:nvSpPr>
          <p:cNvPr id="6" name="Rectangle 5">
            <a:extLst>
              <a:ext uri="{FF2B5EF4-FFF2-40B4-BE49-F238E27FC236}">
                <a16:creationId xmlns:a16="http://schemas.microsoft.com/office/drawing/2014/main" id="{97422297-4D57-45F4-AEF0-FB832C9C69D3}"/>
              </a:ext>
            </a:extLst>
          </p:cNvPr>
          <p:cNvSpPr/>
          <p:nvPr/>
        </p:nvSpPr>
        <p:spPr>
          <a:xfrm>
            <a:off x="10069370" y="5112327"/>
            <a:ext cx="457200" cy="249382"/>
          </a:xfrm>
          <a:prstGeom prst="rect">
            <a:avLst/>
          </a:prstGeom>
          <a:solidFill>
            <a:srgbClr val="C2C0C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Hello Doorbell</a:t>
            </a:r>
          </a:p>
        </p:txBody>
      </p:sp>
      <p:pic>
        <p:nvPicPr>
          <p:cNvPr id="16" name="Picture 2" descr="How to Replace a Doorbell: 12 Steps (with Pictures) - wikiHow">
            <a:extLst>
              <a:ext uri="{FF2B5EF4-FFF2-40B4-BE49-F238E27FC236}">
                <a16:creationId xmlns:a16="http://schemas.microsoft.com/office/drawing/2014/main" id="{34A12E19-6D2E-419D-B7D8-1FA150899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278245"/>
            <a:ext cx="3214039" cy="2410530"/>
          </a:xfrm>
          <a:prstGeom prst="rect">
            <a:avLst/>
          </a:prstGeom>
          <a:noFill/>
          <a:extLst>
            <a:ext uri="{909E8E84-426E-40DD-AFC4-6F175D3DCCD1}">
              <a14:hiddenFill xmlns:a14="http://schemas.microsoft.com/office/drawing/2010/main">
                <a:solidFill>
                  <a:srgbClr val="FFFFFF"/>
                </a:solidFill>
              </a14:hiddenFill>
            </a:ext>
          </a:extLst>
        </p:spPr>
      </p:pic>
      <p:sp>
        <p:nvSpPr>
          <p:cNvPr id="17" name="Speech Bubble: Oval 16">
            <a:extLst>
              <a:ext uri="{FF2B5EF4-FFF2-40B4-BE49-F238E27FC236}">
                <a16:creationId xmlns:a16="http://schemas.microsoft.com/office/drawing/2014/main" id="{8CDB50F1-03D6-4E3B-A837-E92E21718AFD}"/>
              </a:ext>
            </a:extLst>
          </p:cNvPr>
          <p:cNvSpPr/>
          <p:nvPr/>
        </p:nvSpPr>
        <p:spPr>
          <a:xfrm>
            <a:off x="6115310" y="1729483"/>
            <a:ext cx="1398714" cy="407504"/>
          </a:xfrm>
          <a:prstGeom prst="wedgeEllipseCallout">
            <a:avLst>
              <a:gd name="adj1" fmla="val 34593"/>
              <a:gd name="adj2" fmla="val -1033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mic Sans MS" panose="030F0702030302020204" pitchFamily="66" charset="0"/>
              </a:rPr>
              <a:t>Who is it ?</a:t>
            </a:r>
          </a:p>
        </p:txBody>
      </p:sp>
      <p:pic>
        <p:nvPicPr>
          <p:cNvPr id="18" name="Picture 2" descr="How to Replace a Doorbell: 12 Steps (with Pictures) - wikiHow">
            <a:extLst>
              <a:ext uri="{FF2B5EF4-FFF2-40B4-BE49-F238E27FC236}">
                <a16:creationId xmlns:a16="http://schemas.microsoft.com/office/drawing/2014/main" id="{61A4D2FF-F994-4DB6-9622-A49406B18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250536"/>
            <a:ext cx="3214039" cy="2410530"/>
          </a:xfrm>
          <a:prstGeom prst="rect">
            <a:avLst/>
          </a:prstGeom>
          <a:noFill/>
          <a:extLst>
            <a:ext uri="{909E8E84-426E-40DD-AFC4-6F175D3DCCD1}">
              <a14:hiddenFill xmlns:a14="http://schemas.microsoft.com/office/drawing/2010/main">
                <a:solidFill>
                  <a:srgbClr val="FFFFFF"/>
                </a:solidFill>
              </a14:hiddenFill>
            </a:ext>
          </a:extLst>
        </p:spPr>
      </p:pic>
      <p:sp>
        <p:nvSpPr>
          <p:cNvPr id="19" name="Speech Bubble: Oval 18">
            <a:extLst>
              <a:ext uri="{FF2B5EF4-FFF2-40B4-BE49-F238E27FC236}">
                <a16:creationId xmlns:a16="http://schemas.microsoft.com/office/drawing/2014/main" id="{2AFE6848-C0B8-40D7-A8DF-52A0616C72C5}"/>
              </a:ext>
            </a:extLst>
          </p:cNvPr>
          <p:cNvSpPr/>
          <p:nvPr/>
        </p:nvSpPr>
        <p:spPr>
          <a:xfrm>
            <a:off x="6115310" y="1715629"/>
            <a:ext cx="1398714" cy="407504"/>
          </a:xfrm>
          <a:prstGeom prst="wedgeEllipseCallout">
            <a:avLst>
              <a:gd name="adj1" fmla="val 34593"/>
              <a:gd name="adj2" fmla="val -1033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mic Sans MS" panose="030F0702030302020204" pitchFamily="66" charset="0"/>
              </a:rPr>
              <a:t>Who is it ?</a:t>
            </a:r>
          </a:p>
        </p:txBody>
      </p:sp>
    </p:spTree>
    <p:extLst>
      <p:ext uri="{BB962C8B-B14F-4D97-AF65-F5344CB8AC3E}">
        <p14:creationId xmlns:p14="http://schemas.microsoft.com/office/powerpoint/2010/main" val="32388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par>
                                <p:cTn id="15" presetID="14"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build="p"/>
      <p:bldP spid="2" grpId="0" animBg="1"/>
      <p:bldP spid="6" grpId="0" animBg="1"/>
      <p:bldP spid="17"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TotalTime>
  <Words>3915</Words>
  <Application>Microsoft Office PowerPoint</Application>
  <PresentationFormat>Widescreen</PresentationFormat>
  <Paragraphs>266</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Chiller</vt:lpstr>
      <vt:lpstr>Comic Sans MS</vt:lpstr>
      <vt:lpstr>Wingdings</vt:lpstr>
      <vt:lpstr>Office Theme</vt:lpstr>
      <vt:lpstr>Hello Doorbell “Aapka Rakshak”</vt:lpstr>
      <vt:lpstr>HELLO DOORBELL - INTRODUCTION</vt:lpstr>
      <vt:lpstr>Problem statement </vt:lpstr>
      <vt:lpstr>Potential Customers</vt:lpstr>
      <vt:lpstr>Competition</vt:lpstr>
      <vt:lpstr>Assumptions</vt:lpstr>
      <vt:lpstr>SEGMENTATION</vt:lpstr>
      <vt:lpstr>MARKET TARGETING</vt:lpstr>
      <vt:lpstr>POSITIONING </vt:lpstr>
      <vt:lpstr>  Price Per Unit </vt:lpstr>
      <vt:lpstr>PowerPoint Presentation</vt:lpstr>
      <vt:lpstr>Sales</vt:lpstr>
      <vt:lpstr>PROFITS</vt:lpstr>
      <vt:lpstr>MARKETING PLAN - PRODUCT</vt:lpstr>
      <vt:lpstr>MARKTING PLAN - Packaging</vt:lpstr>
      <vt:lpstr>MARKETING PLAN - Promotion</vt:lpstr>
      <vt:lpstr>PowerPoint Presentation</vt:lpstr>
      <vt:lpstr>PRICING PLANS</vt:lpstr>
      <vt:lpstr>PRICING PLANS</vt:lpstr>
      <vt:lpstr>MARKETING COST</vt:lpstr>
      <vt:lpstr>REGIONAL ROLLOUT</vt:lpstr>
      <vt:lpstr>NATIONAL ROLLOUT</vt:lpstr>
      <vt:lpstr>LIMITATIONS OR POTENTIAL THREATS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Doorbell “Aapka Rakshak”</dc:title>
  <dc:creator>priyankaprakashbabu18@gmail.com</dc:creator>
  <cp:lastModifiedBy>priyankaprakashbabu18@gmail.com</cp:lastModifiedBy>
  <cp:revision>30</cp:revision>
  <dcterms:created xsi:type="dcterms:W3CDTF">2020-04-19T22:19:24Z</dcterms:created>
  <dcterms:modified xsi:type="dcterms:W3CDTF">2020-04-21T00:44:32Z</dcterms:modified>
</cp:coreProperties>
</file>